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8"/>
  </p:notesMasterIdLst>
  <p:sldIdLst>
    <p:sldId id="256" r:id="rId2"/>
    <p:sldId id="261" r:id="rId3"/>
    <p:sldId id="303" r:id="rId4"/>
    <p:sldId id="301" r:id="rId5"/>
    <p:sldId id="302" r:id="rId6"/>
    <p:sldId id="337" r:id="rId7"/>
    <p:sldId id="343" r:id="rId8"/>
    <p:sldId id="307" r:id="rId9"/>
    <p:sldId id="310" r:id="rId10"/>
    <p:sldId id="341" r:id="rId11"/>
    <p:sldId id="342" r:id="rId12"/>
    <p:sldId id="311" r:id="rId13"/>
    <p:sldId id="308" r:id="rId14"/>
    <p:sldId id="313" r:id="rId15"/>
    <p:sldId id="314" r:id="rId16"/>
    <p:sldId id="315" r:id="rId17"/>
    <p:sldId id="316" r:id="rId18"/>
    <p:sldId id="317" r:id="rId19"/>
    <p:sldId id="321" r:id="rId20"/>
    <p:sldId id="322" r:id="rId21"/>
    <p:sldId id="323" r:id="rId22"/>
    <p:sldId id="332" r:id="rId23"/>
    <p:sldId id="324" r:id="rId24"/>
    <p:sldId id="318" r:id="rId25"/>
    <p:sldId id="326" r:id="rId26"/>
    <p:sldId id="325" r:id="rId27"/>
    <p:sldId id="333" r:id="rId28"/>
    <p:sldId id="334" r:id="rId29"/>
    <p:sldId id="335" r:id="rId30"/>
    <p:sldId id="336" r:id="rId31"/>
    <p:sldId id="305" r:id="rId32"/>
    <p:sldId id="304" r:id="rId33"/>
    <p:sldId id="319" r:id="rId34"/>
    <p:sldId id="259" r:id="rId35"/>
    <p:sldId id="328" r:id="rId36"/>
    <p:sldId id="339" r:id="rId37"/>
    <p:sldId id="340" r:id="rId38"/>
    <p:sldId id="312" r:id="rId39"/>
    <p:sldId id="309" r:id="rId40"/>
    <p:sldId id="320" r:id="rId41"/>
    <p:sldId id="327" r:id="rId42"/>
    <p:sldId id="329" r:id="rId43"/>
    <p:sldId id="330" r:id="rId44"/>
    <p:sldId id="331" r:id="rId45"/>
    <p:sldId id="338" r:id="rId46"/>
    <p:sldId id="281" r:id="rId47"/>
  </p:sldIdLst>
  <p:sldSz cx="9144000" cy="5143500" type="screen16x9"/>
  <p:notesSz cx="9144000" cy="6858000"/>
  <p:embeddedFontLst>
    <p:embeddedFont>
      <p:font typeface="Anaheim" panose="020B0604020202020204" charset="-94"/>
      <p:regular r:id="rId49"/>
    </p:embeddedFont>
    <p:embeddedFont>
      <p:font typeface="Book Antiqua" panose="02040602050305030304" pitchFamily="18" charset="0"/>
      <p:regular r:id="rId50"/>
      <p:bold r:id="rId51"/>
      <p:italic r:id="rId52"/>
      <p:boldItalic r:id="rId53"/>
    </p:embeddedFont>
    <p:embeddedFont>
      <p:font typeface="Nunito Light" pitchFamily="2" charset="-94"/>
      <p:regular r:id="rId54"/>
      <p:italic r:id="rId55"/>
    </p:embeddedFont>
    <p:embeddedFont>
      <p:font typeface="Overpass Mono" panose="020B0604020202020204" charset="-94"/>
      <p:regular r:id="rId56"/>
      <p:bold r:id="rId57"/>
    </p:embeddedFont>
    <p:embeddedFont>
      <p:font typeface="PT Sans" panose="020B0503020203020204" pitchFamily="34" charset="-94"/>
      <p:regular r:id="rId58"/>
      <p:bold r:id="rId59"/>
      <p:italic r:id="rId60"/>
      <p:boldItalic r:id="rId61"/>
    </p:embeddedFont>
    <p:embeddedFont>
      <p:font typeface="Raleway SemiBold" pitchFamily="2" charset="-94"/>
      <p:bold r:id="rId62"/>
      <p:boldItalic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D90328-B219-4D07-A67F-F8CB142C126C}">
  <a:tblStyle styleId="{67D90328-B219-4D07-A67F-F8CB142C12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72421D-26BE-4D2D-88BE-21211FB4A46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55" autoAdjust="0"/>
  </p:normalViewPr>
  <p:slideViewPr>
    <p:cSldViewPr snapToGrid="0">
      <p:cViewPr varScale="1">
        <p:scale>
          <a:sx n="92" d="100"/>
          <a:sy n="92" d="100"/>
        </p:scale>
        <p:origin x="11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0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tr.wikipedia.org/wiki/Veritaban%C4%B1" TargetMode="External"/><Relationship Id="rId13" Type="http://schemas.openxmlformats.org/officeDocument/2006/relationships/hyperlink" Target="https://tr.wikipedia.org/w/index.php?title=WebAPI&amp;action=edit&amp;redlink=1" TargetMode="External"/><Relationship Id="rId3" Type="http://schemas.openxmlformats.org/officeDocument/2006/relationships/hyperlink" Target="https://tr.wikipedia.org/wiki/%C4%B0ngilizce" TargetMode="External"/><Relationship Id="rId7" Type="http://schemas.openxmlformats.org/officeDocument/2006/relationships/hyperlink" Target="https://tr.wikipedia.org/wiki/%C4%B0%C5%9Fletim_sistemi" TargetMode="External"/><Relationship Id="rId12" Type="http://schemas.openxmlformats.org/officeDocument/2006/relationships/hyperlink" Target="https://tr.wikipedia.org/wiki/Uygulama_programlama_aray%C3%BCz%C3%BC#cite_note-Braunstein2018-1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r.wikipedia.org/wiki/Web_uygulamas%C4%B1" TargetMode="External"/><Relationship Id="rId11" Type="http://schemas.openxmlformats.org/officeDocument/2006/relationships/hyperlink" Target="https://tr.wikipedia.org/wiki/Sunucu_(bili%C5%9Fim)" TargetMode="External"/><Relationship Id="rId5" Type="http://schemas.openxmlformats.org/officeDocument/2006/relationships/hyperlink" Target="https://tr.wikipedia.org/wiki/%C4%B0%C5%9Flev" TargetMode="External"/><Relationship Id="rId10" Type="http://schemas.openxmlformats.org/officeDocument/2006/relationships/hyperlink" Target="https://tr.wikipedia.org/wiki/%C4%B0stemci" TargetMode="External"/><Relationship Id="rId4" Type="http://schemas.openxmlformats.org/officeDocument/2006/relationships/hyperlink" Target="https://tr.wikipedia.org/wiki/Yaz%C4%B1l%C4%B1m" TargetMode="External"/><Relationship Id="rId9" Type="http://schemas.openxmlformats.org/officeDocument/2006/relationships/hyperlink" Target="https://tr.wikipedia.org/wiki/K%C3%BCt%C3%BCphane_(bilgisayar_bilimi)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r.wikipedia.org/wiki/Telekom%C3%BCnikasyon" TargetMode="External"/><Relationship Id="rId3" Type="http://schemas.openxmlformats.org/officeDocument/2006/relationships/hyperlink" Target="https://tr.wikipedia.org/wiki/T%C3%BCrk%C3%A7e" TargetMode="External"/><Relationship Id="rId7" Type="http://schemas.openxmlformats.org/officeDocument/2006/relationships/hyperlink" Target="https://tr.wikipedia.org/wiki/Otomasyo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r.wikipedia.org/wiki/Bilgisayar" TargetMode="External"/><Relationship Id="rId5" Type="http://schemas.openxmlformats.org/officeDocument/2006/relationships/hyperlink" Target="https://tr.wikipedia.org/wiki/Elektronik" TargetMode="External"/><Relationship Id="rId4" Type="http://schemas.openxmlformats.org/officeDocument/2006/relationships/hyperlink" Target="https://tr.wikipedia.org/wiki/Elektrik" TargetMode="External"/><Relationship Id="rId9" Type="http://schemas.openxmlformats.org/officeDocument/2006/relationships/hyperlink" Target="https://tr.wikipedia.org/wiki/M%C3%BChendislik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close-up-hacker_4474716.htm/?utm_source=slidesgo_template&amp;utm_medium=referral-link&amp;utm_campaign=sg_resources&amp;utm_content=freepik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0" i="0" dirty="0">
              <a:solidFill>
                <a:srgbClr val="212529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5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0" i="0" dirty="0">
              <a:solidFill>
                <a:srgbClr val="212529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88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endParaRPr lang="en-US" b="0" i="0" dirty="0">
              <a:solidFill>
                <a:srgbClr val="212529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372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tr-TR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C# dili ile geliştirilmiş bir uygulamanın hedef makinede çalışabilmesi için bu makinede .NET Framework </a:t>
            </a:r>
            <a:r>
              <a:rPr lang="tr-TR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çatısınının</a:t>
            </a:r>
            <a:r>
              <a:rPr lang="tr-TR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ve C# komut satırlarını derleyecek olan csc.exe uygulamasının bulunması gerekir.</a:t>
            </a:r>
          </a:p>
          <a:p>
            <a:pPr algn="l"/>
            <a:r>
              <a:rPr lang="tr-TR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.NET Framework, farklı dillerin aynı ortamda çalışmasını sağlayan, birçok Assembly dosyasını bünyesinde barındıran bir çatıdır.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b="0" i="0" dirty="0">
              <a:solidFill>
                <a:srgbClr val="212529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41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1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212529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4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+mj-lt"/>
              <a:buNone/>
            </a:pP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Common Language Runtime (CLR),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çalışan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uygulamaları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işleyen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yürütme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motorudur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İş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parçacığı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yönetimi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çöp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toplama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tür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güvenliği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özel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durum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işleme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ve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daha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fazlası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gibi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hizmetler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sunar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.</a:t>
            </a:r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Font typeface="+mj-lt"/>
              <a:buNone/>
            </a:pPr>
            <a:endParaRPr lang="en-US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Font typeface="+mj-lt"/>
              <a:buNone/>
            </a:pP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Sınıf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Kitaplığı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ortak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işlevler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için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bir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dizi API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ve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tür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sağlar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Dizeler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tarihler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sayılar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vb.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için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türler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sağlar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Sınıf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Kitaplığı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dosyaları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okumak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ve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yazmak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veritabanlarına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bağlanmak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çizim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yapmak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ve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daha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fazlası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için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API'ler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içerir</a:t>
            </a:r>
            <a:r>
              <a:rPr lang="en-US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.</a:t>
            </a:r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Font typeface="+mj-lt"/>
              <a:buNone/>
            </a:pPr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Font typeface="+mj-lt"/>
              <a:buNone/>
            </a:pP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Uygulama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programlama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arayüzü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İngilizce"/>
              </a:rPr>
              <a:t>İngilizce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 Application Programming Interface,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kısaca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API),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Yazılım"/>
              </a:rPr>
              <a:t>yazılımın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başka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yazılımda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tanımlanmış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İşlev"/>
              </a:rPr>
              <a:t>işlevlerini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kullanabilmesi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için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oluşturulmuş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tanım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bütünüdür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API;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Web uygulaması"/>
              </a:rPr>
              <a:t>web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Web uygulaması"/>
              </a:rPr>
              <a:t>uygulaması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İşletim sistemi"/>
              </a:rPr>
              <a:t>işletim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İşletim sistemi"/>
              </a:rPr>
              <a:t>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İşletim sistemi"/>
              </a:rPr>
              <a:t>sistemi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Veritabanı"/>
              </a:rPr>
              <a:t>veritabanı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donanımlar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yahut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Kütüphane (bilgisayar bilimi)"/>
              </a:rPr>
              <a:t>yazılım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Kütüphane (bilgisayar bilimi)"/>
              </a:rPr>
              <a:t>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Kütüphane (bilgisayar bilimi)"/>
              </a:rPr>
              <a:t>kütüphanesi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için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kullanılabilir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Günümüzde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yoğunlukla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web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tabanlı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uygulamalarda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İstemci"/>
              </a:rPr>
              <a:t>istemci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Sunucu (bilişim)"/>
              </a:rPr>
              <a:t>sunucu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arasındaki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iletişimi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sağlayan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sözleşme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olarak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kullanılmaktadır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Öyle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ki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istemci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spesifik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talep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eder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her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halükarda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sunucudan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yine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belirli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formatta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cevap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alır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Bu durum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API'nın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özel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formu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olarak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13" tooltip="WebAPI (sayfa mevcut değil)"/>
              </a:rPr>
              <a:t>WebAPI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olarak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adlandırılır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+mj-lt"/>
              <a:buNone/>
            </a:pPr>
            <a:r>
              <a:rPr lang="tr-TR" sz="1100" b="0" dirty="0" err="1">
                <a:solidFill>
                  <a:schemeClr val="dk2"/>
                </a:solidFill>
                <a:latin typeface="Overpass Mono"/>
              </a:rPr>
              <a:t>Just</a:t>
            </a:r>
            <a:r>
              <a:rPr lang="tr-TR" sz="1100" b="0" dirty="0">
                <a:solidFill>
                  <a:schemeClr val="dk2"/>
                </a:solidFill>
                <a:latin typeface="Overpass Mono"/>
              </a:rPr>
              <a:t>-</a:t>
            </a:r>
            <a:r>
              <a:rPr lang="tr-TR" sz="1100" b="0" dirty="0" err="1">
                <a:solidFill>
                  <a:schemeClr val="dk2"/>
                </a:solidFill>
                <a:latin typeface="Overpass Mono"/>
              </a:rPr>
              <a:t>In</a:t>
            </a:r>
            <a:r>
              <a:rPr lang="tr-TR" sz="1100" b="0" dirty="0">
                <a:solidFill>
                  <a:schemeClr val="dk2"/>
                </a:solidFill>
                <a:latin typeface="Overpass Mono"/>
              </a:rPr>
              <a:t>-Time Compiler (JIT), son dakika derleyici olarak da bilinir.</a:t>
            </a:r>
          </a:p>
          <a:p>
            <a:pPr marL="158750" indent="0" algn="l">
              <a:buFont typeface="+mj-lt"/>
              <a:buNone/>
            </a:pPr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Font typeface="+mj-lt"/>
              <a:buNone/>
            </a:pPr>
            <a:r>
              <a:rPr lang="tr-TR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.NET uygulamaları C#, F# veya Visual Basic programlama dilinde yazılır. Kod, dilden bağımsız bir Ortak Orta Düzey Dilde (CIL) derlenir. Derlenen kod, derlemelerde depolanır—.dll veya .</a:t>
            </a:r>
            <a:r>
              <a:rPr lang="tr-TR" b="0" i="0" u="sng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exe</a:t>
            </a:r>
            <a:r>
              <a:rPr lang="tr-TR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 dosya uzantılı dosyalar.</a:t>
            </a:r>
          </a:p>
          <a:p>
            <a:pPr marL="158750" indent="0" algn="l">
              <a:buFont typeface="+mj-lt"/>
              <a:buNone/>
            </a:pPr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Font typeface="+mj-lt"/>
              <a:buNone/>
            </a:pPr>
            <a:r>
              <a:rPr lang="tr-TR" b="0" i="0" u="sng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Bir uygulama çalıştığında, CLR derlemeyi alır ve üzerinde çalıştığı bilgisayarın belirli mimarisinde yürütülebilen makine koduna dönüştürmek için tam zamanında derleyici (JIT) kullanır.</a:t>
            </a:r>
          </a:p>
        </p:txBody>
      </p:sp>
    </p:spTree>
    <p:extLst>
      <p:ext uri="{BB962C8B-B14F-4D97-AF65-F5344CB8AC3E}">
        <p14:creationId xmlns:p14="http://schemas.microsoft.com/office/powerpoint/2010/main" val="3348991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+mj-lt"/>
              <a:buNone/>
            </a:pPr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31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+mj-lt"/>
              <a:buNone/>
            </a:pPr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21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98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tr-TR" b="0" i="0" u="none" dirty="0" err="1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View</a:t>
            </a:r>
            <a:r>
              <a:rPr lang="tr-TR" b="0" i="0" u="none" dirty="0">
                <a:solidFill>
                  <a:srgbClr val="512BD4"/>
                </a:solidFill>
                <a:effectLst/>
                <a:latin typeface="Segoe UI" panose="020B0502040204020203" pitchFamily="34" charset="0"/>
              </a:rPr>
              <a:t>/Object Browser</a:t>
            </a:r>
          </a:p>
        </p:txBody>
      </p:sp>
    </p:spTree>
    <p:extLst>
      <p:ext uri="{BB962C8B-B14F-4D97-AF65-F5344CB8AC3E}">
        <p14:creationId xmlns:p14="http://schemas.microsoft.com/office/powerpoint/2010/main" val="1399994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88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892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: .NET ile çalışırken </a:t>
            </a: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console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math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vb. gerekli temel sınıfları içerir.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System.Data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: Tüm </a:t>
            </a: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veritabanı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işlemleri için hazır gelen sınıf kütüphanelerine erişir.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tabLst/>
              <a:defRPr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System.Data.Common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: Veritabanı için genel olarak tanımlanmış işlev ve sınıfları içerir.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tabLst/>
              <a:defRPr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System.Data.OleDb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: OLE </a:t>
            </a: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veritabanı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sürücüleri vasıtasıyla birçok veri kaynağıyla çalışabilmemiz için gerekli sınıfları içerir.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tabLst/>
              <a:defRPr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System.Data.SqlClient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: Microsoft SQL </a:t>
            </a: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veritabanı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için özel olarak optimize edilmiş etkili özellikleri sunar.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tabLst/>
              <a:defRPr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System.Data.SqlTypes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: .NET mimarisinde Microsoft SQL </a:t>
            </a: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veritabanı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içinde tanımlanmış veri tipleri üzerinde işlemlere ve özelliklere erişebilmek için bu isim alanı kullanılır.</a:t>
            </a:r>
          </a:p>
          <a:p>
            <a:pPr marL="457200" lvl="5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System.Xml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: Veri biçimlendirme ve internetten veri paylaşımı için en uygun yol olarak görünen XML verileri ile çalışmak ve onları etkin bir biçimde .NET mimarisinde kullanabilmek için geliştirilmiştir.</a:t>
            </a:r>
          </a:p>
          <a:p>
            <a:pPr marL="457200" lvl="5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System.Net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: Başta http protokolü olmak üzere, ağ programlama için ihtiyaç duyulan tüm sınıflara buradan erişilir.</a:t>
            </a:r>
          </a:p>
          <a:p>
            <a:pPr marL="457200" lvl="5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System.IO: I/O (Girdi/Çıktı) işlemlerini içerir.</a:t>
            </a:r>
          </a:p>
          <a:p>
            <a:pPr marL="457200" lvl="5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System.Windows.Forms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: Windows tabanlı uygulamalarda kullanılan zengin grafik arabirimi kontrollerini içerir.</a:t>
            </a:r>
          </a:p>
        </p:txBody>
      </p:sp>
    </p:spTree>
    <p:extLst>
      <p:ext uri="{BB962C8B-B14F-4D97-AF65-F5344CB8AC3E}">
        <p14:creationId xmlns:p14="http://schemas.microsoft.com/office/powerpoint/2010/main" val="1693316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Namespace</a:t>
            </a:r>
            <a:r>
              <a:rPr lang="tr-TR" dirty="0"/>
              <a:t>, isim alanı ya da isim uzayı gibi anlamlara gelen bu kavram sınıfları bir arada tutan yapıdır.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Class denilen hazır kodları sınıflandırmaya yarayan klasör benzeri yapılardır.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Programlama dillerinde, programcıların işlerini kolaylaştırmak için bir takım hazır kütüphaneler mevcuttur.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Bu kütüphanelerden bazıları standart olmakla birlikte bazıları programcılar tarafından sonradan geliştirilmiş ve kullanıcıların hizmetine sunulmuştur.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C# dili ile gelen hazır bir takım sınıf kütüphaneleri bulunmamaktadır; kısacası, standart bir C# kütüphanesi mevcut değildir.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.NET Framework dediğimiz altyapının sunduğu bir takım temel türler ve sınıflar mevcuttur.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Bütün bu sınıfları ve türleri </a:t>
            </a:r>
            <a:r>
              <a:rPr lang="tr-TR" dirty="0" err="1"/>
              <a:t>binary</a:t>
            </a:r>
            <a:r>
              <a:rPr lang="tr-TR" dirty="0"/>
              <a:t> düzeyde iyi organize edebilmek için .NET, </a:t>
            </a:r>
            <a:r>
              <a:rPr lang="tr-TR" dirty="0" err="1"/>
              <a:t>namespace</a:t>
            </a:r>
            <a:r>
              <a:rPr lang="tr-TR" dirty="0"/>
              <a:t> kavramını kullanmaktadır.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.</a:t>
            </a:r>
            <a:r>
              <a:rPr lang="tr-TR" dirty="0" err="1"/>
              <a:t>NET’teki</a:t>
            </a:r>
            <a:r>
              <a:rPr lang="tr-TR" dirty="0"/>
              <a:t> sınıf kütüphaneleri dilden bağımsız bir yapıdadır.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İsim alanları (</a:t>
            </a:r>
            <a:r>
              <a:rPr lang="tr-TR" dirty="0" err="1"/>
              <a:t>namespace</a:t>
            </a:r>
            <a:r>
              <a:rPr lang="tr-TR" dirty="0"/>
              <a:t>) .NET Framework sınıf kütüphanesindeki veri türleri ve sınıfları C# dilinde </a:t>
            </a:r>
            <a:r>
              <a:rPr lang="tr-TR" dirty="0" err="1"/>
              <a:t>using</a:t>
            </a:r>
            <a:r>
              <a:rPr lang="tr-TR" dirty="0"/>
              <a:t> anahtar sözcüğü ile birlikte kullanılır ve derleyiciye bildirilir.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Diğer dillerde ise farklı şekilde derleyiciye bildirilir.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Temelde yapılan iş .NET Framework sınıf kütüphanelerini kullanma hakkı almaktır.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36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 err="1"/>
              <a:t>Namespaces</a:t>
            </a:r>
            <a:endParaRPr lang="tr-T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https://docs.microsoft.com/tr-tr/dotnet/api/?view=net-6.0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00" b="1" dirty="0" err="1">
                <a:solidFill>
                  <a:schemeClr val="tx2"/>
                </a:solidFill>
              </a:rPr>
              <a:t>System.Windows.Forms</a:t>
            </a:r>
            <a:endParaRPr lang="tr-T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https://docs.microsoft.com/tr-tr/dotnet/api/system.windows.forms?view=windowsdesktop-6.0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namespace</a:t>
            </a:r>
            <a:r>
              <a:rPr lang="tr-TR" dirty="0"/>
              <a:t> dahil edildiyse </a:t>
            </a:r>
            <a:r>
              <a:rPr lang="tr-TR" b="1" dirty="0" err="1"/>
              <a:t>Console.Write</a:t>
            </a:r>
            <a:r>
              <a:rPr lang="tr-TR" b="1" dirty="0"/>
              <a:t>(‘’metin’’);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Dahil edilmediyse </a:t>
            </a:r>
            <a:r>
              <a:rPr lang="tr-TR" b="1" dirty="0" err="1"/>
              <a:t>System.Console.Write</a:t>
            </a:r>
            <a:r>
              <a:rPr lang="tr-TR" b="1" dirty="0"/>
              <a:t>(‘’metin’’);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17004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04172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/>
              <a:t>Bir nesnenin özelliğini değiştirmek için atama </a:t>
            </a:r>
            <a:r>
              <a:rPr lang="tr-TR" b="1" dirty="0"/>
              <a:t>=</a:t>
            </a:r>
            <a:r>
              <a:rPr lang="tr-TR" b="0" dirty="0"/>
              <a:t> operatörü kullanılırken, metodunu çalıştırmak için parantez </a:t>
            </a:r>
            <a:r>
              <a:rPr lang="tr-TR" b="1" dirty="0"/>
              <a:t>( ) </a:t>
            </a:r>
            <a:r>
              <a:rPr lang="tr-TR" b="0" dirty="0"/>
              <a:t>kullanılır.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 err="1"/>
              <a:t>Nesne.Ozellik</a:t>
            </a:r>
            <a:r>
              <a:rPr lang="tr-TR" b="0" dirty="0"/>
              <a:t> = </a:t>
            </a:r>
            <a:r>
              <a:rPr lang="tr-TR" b="0" dirty="0" err="1"/>
              <a:t>Deger</a:t>
            </a:r>
            <a:r>
              <a:rPr lang="tr-TR" b="0" dirty="0"/>
              <a:t>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 err="1"/>
              <a:t>Nesne.Metot</a:t>
            </a:r>
            <a:r>
              <a:rPr lang="tr-TR" b="0" dirty="0"/>
              <a:t> ( );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870651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https://spectrum.ieee.org/top-programming-languages/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Institute of Electrical and Electronics Engineers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kısaca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Türkçe"/>
              </a:rPr>
              <a:t>Türkçe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Elektrik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Elektronik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Mühendisleri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Enstitüsü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Elektrik"/>
              </a:rPr>
              <a:t>elektrik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Elektronik"/>
              </a:rPr>
              <a:t>elektronik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Bilgisayar"/>
              </a:rPr>
              <a:t>bilgisayar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Otomasyon"/>
              </a:rPr>
              <a:t>otomasyon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Telekomünikasyon"/>
              </a:rPr>
              <a:t>telekomünikasyon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diğer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birçok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alanda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Mühendislik"/>
              </a:rPr>
              <a:t>mühendislik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teori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uygulamalarının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gelişimi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için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çalışan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kâr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amacı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olmayan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dünyanın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önde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gelen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teknik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organizasyonudur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373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/>
              <a:t>Bir nesnenin özelliğini değiştirmek için atama </a:t>
            </a:r>
            <a:r>
              <a:rPr lang="tr-TR" b="1" dirty="0"/>
              <a:t>=</a:t>
            </a:r>
            <a:r>
              <a:rPr lang="tr-TR" b="0" dirty="0"/>
              <a:t> operatörü kullanılırken, metodunu çalıştırmak için parantez </a:t>
            </a:r>
            <a:r>
              <a:rPr lang="tr-TR" b="1" dirty="0"/>
              <a:t>( ) </a:t>
            </a:r>
            <a:r>
              <a:rPr lang="tr-TR" b="0" dirty="0"/>
              <a:t>kullanılır.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 err="1"/>
              <a:t>Nesne.Ozellik</a:t>
            </a:r>
            <a:r>
              <a:rPr lang="tr-TR" b="0" dirty="0"/>
              <a:t> = </a:t>
            </a:r>
            <a:r>
              <a:rPr lang="tr-TR" b="0" dirty="0" err="1"/>
              <a:t>Deger</a:t>
            </a:r>
            <a:r>
              <a:rPr lang="tr-TR" b="0" dirty="0"/>
              <a:t>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 err="1"/>
              <a:t>Nesne.Metot</a:t>
            </a:r>
            <a:r>
              <a:rPr lang="tr-TR" b="0" dirty="0"/>
              <a:t> ( );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865745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348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Book Antiqua" panose="02040602050305030304" pitchFamily="18" charset="0"/>
              </a:rPr>
              <a:t>Third parties have created their own C# code editors, for example, JetBrains Rider.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74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d4cbd36da_4_3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d4cbd36da_4_3145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299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https://visualstudio.microsoft.com/keyboard-shortcuts.pdf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785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>
              <a:buNone/>
            </a:pPr>
            <a:r>
              <a:rPr lang="tr-TR" sz="1100" b="0" dirty="0">
                <a:solidFill>
                  <a:schemeClr val="dk1"/>
                </a:solidFill>
                <a:latin typeface="Overpass Mono"/>
              </a:rPr>
              <a:t>Nesne yönelimli programlama; daha düzenli kod yazmak, kodun okunabilirliğini ve yeniden </a:t>
            </a:r>
            <a:r>
              <a:rPr lang="tr-TR" sz="1100" b="0" dirty="0" err="1">
                <a:solidFill>
                  <a:schemeClr val="dk1"/>
                </a:solidFill>
                <a:latin typeface="Overpass Mono"/>
              </a:rPr>
              <a:t>düzenlenebilirliğini</a:t>
            </a:r>
            <a:r>
              <a:rPr lang="tr-TR" sz="1100" b="0" dirty="0">
                <a:solidFill>
                  <a:schemeClr val="dk1"/>
                </a:solidFill>
                <a:latin typeface="Overpass Mono"/>
              </a:rPr>
              <a:t> maksimum seviyede tutmak üzere geliştirilmiş bir tekniktir. </a:t>
            </a:r>
          </a:p>
          <a:p>
            <a:pPr marL="457200" indent="-298450"/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Encapsulation (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sarma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)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NYP’nin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temel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kavramlarından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biridir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Genel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tanımıyla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kullanıcı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tarafından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verilerin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,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sınıfların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metotların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ne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kadarının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görüntülenebileceği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değiştirilebileceğinin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sınırlarının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konulmasını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sağlar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</a:t>
            </a:r>
            <a:endParaRPr lang="tr-TR" b="0" i="0" dirty="0">
              <a:solidFill>
                <a:srgbClr val="1E1E1E"/>
              </a:solidFill>
              <a:effectLst/>
              <a:latin typeface="PT Sans" panose="020B0503020203020204" pitchFamily="34" charset="0"/>
            </a:endParaRPr>
          </a:p>
          <a:p>
            <a:pPr marL="457200" indent="-298450"/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Inheritance (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kalıtım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)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sınıftan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başka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türetirken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aralarında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alt-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üst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ilişkisi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oluşturmayı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bu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sınıflar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üzerinde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ortak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metotlar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özellikler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kullanılmasını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sağlayan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mekanizmadır</a:t>
            </a:r>
            <a:endParaRPr lang="tr-TR" b="0" i="0" dirty="0">
              <a:solidFill>
                <a:srgbClr val="1E1E1E"/>
              </a:solidFill>
              <a:effectLst/>
              <a:latin typeface="PT Sans" panose="020B0503020203020204" pitchFamily="34" charset="0"/>
            </a:endParaRPr>
          </a:p>
          <a:p>
            <a:pPr marL="457200" indent="-298450"/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Polymorphism (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çok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biçimlilik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)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NYP'de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programlama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dilinin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farklı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tip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verileri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sınıfları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farklı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şekilde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işleme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yeteneğini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belirten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özelliğidir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Daha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belirgin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olmak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gerekirse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,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metotları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türetilmiş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sınıfları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yeniden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tanımlama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yeteneğidir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Örnek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olarak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şekil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diye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olsun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; 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polymorphism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sayesinde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programcı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farklı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şekillerin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alanlarını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farklı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metotlar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ile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belirleyebilir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Şeklin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ne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olduğu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fark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etmeksizin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program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kullanıcıya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doğru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alanı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verecektir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 </a:t>
            </a:r>
            <a:endParaRPr lang="tr-TR" b="0" i="0" dirty="0">
              <a:solidFill>
                <a:srgbClr val="1E1E1E"/>
              </a:solidFill>
              <a:effectLst/>
              <a:latin typeface="PT Sans" panose="020B0503020203020204" pitchFamily="34" charset="0"/>
            </a:endParaRPr>
          </a:p>
          <a:p>
            <a:pPr marL="457200" indent="-298450"/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Abstraction (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soyutlama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)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NYP’nin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temel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kavramlarından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biridir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 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Alt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sınıfların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ortak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özelliklerini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işlevlerini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taşıyan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ancak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henüz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nesnesi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olmayan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üst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oluşturmak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istenirse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soyut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(abstract)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üst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oluşturulur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Soyut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sınıfın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yöntemleri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alt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sınıfları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tarafından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üzerine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yazılmak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üzere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şablon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olarak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tanımlanabilir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veya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soyut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metot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olarak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oluşturulabilir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Soyut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metota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sahip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otomatik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olarak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kendisi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de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soyut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hale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gelir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soyut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sınıflardan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nesne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oluşturulmaz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 </a:t>
            </a:r>
            <a:endParaRPr lang="tr-TR" dirty="0"/>
          </a:p>
          <a:p>
            <a:pPr marL="158750" indent="0">
              <a:buNone/>
            </a:pPr>
            <a:endParaRPr lang="tr-TR" b="1" i="0" dirty="0">
              <a:solidFill>
                <a:srgbClr val="1E1E1E"/>
              </a:solidFill>
              <a:effectLst/>
              <a:latin typeface="PT Sans" panose="020B0503020203020204" pitchFamily="34" charset="0"/>
            </a:endParaRPr>
          </a:p>
          <a:p>
            <a:pPr marL="158750" indent="0">
              <a:buNone/>
            </a:pP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Nesne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Yönelimli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Programlama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(NYP)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mantıksal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işlemlerden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ziyade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,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nesnelere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(object)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nesneler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üzerinde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işlemlere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odaklanan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programlama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dili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modelidir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NYP’de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programlar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,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nesnelerin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birbirileriyle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etkileşime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geçmeleri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sağlanmasıyla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tasarlanır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 Java, C++, C#, Python, PHP, JavaScript, Ruby, Perl, Smalltalk, Objective-C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gibi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diller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başlıca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nesne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yönelimli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programlama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dilleridir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endParaRPr lang="tr-TR" b="0" i="0" dirty="0">
              <a:solidFill>
                <a:srgbClr val="1E1E1E"/>
              </a:solidFill>
              <a:effectLst/>
              <a:latin typeface="PT Sans" panose="020B0503020203020204" pitchFamily="34" charset="0"/>
            </a:endParaRPr>
          </a:p>
          <a:p>
            <a:pPr marL="158750" indent="0">
              <a:buNone/>
            </a:pP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NYP’de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her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object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belirli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sınıfın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(class)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veya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alt 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sınıfın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(subclass)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metotlarını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(method)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veya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prosedürlerini</a:t>
            </a:r>
            <a:r>
              <a:rPr lang="en-US" b="1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(procedure)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veri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değişkenlerini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barındıran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birer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örneğidir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</a:t>
            </a:r>
            <a:br>
              <a:rPr lang="en-US" dirty="0"/>
            </a:b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belli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tür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nesnenin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metotlarının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değişkenlerinin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şablon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tanımıdır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Yani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nesne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sınıfın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özel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örneğidir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değişkenlerden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ziyade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gerçek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değişkenler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barındırır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 </a:t>
            </a:r>
            <a:br>
              <a:rPr lang="en-US" dirty="0"/>
            </a:b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Örnek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vermek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gerekirse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“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Ogrenci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”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diye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olsun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 Bu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sınıftaki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her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öğrenci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birer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1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nesnedir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ve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isim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,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soyisim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,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öğrencinin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ganosu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gibi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özellikleri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mevcuttur</a:t>
            </a:r>
            <a:r>
              <a:rPr lang="en-US" b="0" i="0" dirty="0">
                <a:solidFill>
                  <a:srgbClr val="1E1E1E"/>
                </a:solidFill>
                <a:effectLst/>
                <a:latin typeface="PT Sans" panose="020B0503020203020204" pitchFamily="34" charset="0"/>
              </a:rPr>
              <a:t>.</a:t>
            </a:r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607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>
              <a:buNone/>
            </a:pPr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5655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tr-TR" dirty="0"/>
              <a:t>Destekli </a:t>
            </a:r>
            <a:r>
              <a:rPr lang="tr-TR" dirty="0" err="1"/>
              <a:t>IntelliSense</a:t>
            </a:r>
            <a:endParaRPr lang="tr-TR" dirty="0"/>
          </a:p>
          <a:p>
            <a:pPr marL="158750" lvl="0" indent="0" algn="l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IntelliCode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kullanma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olasılığınızın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daha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yüksek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olduğu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şeyleri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tamamlama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listenizin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başına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koyarak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size zaman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kazandırır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</a:t>
            </a:r>
            <a:endParaRPr lang="tr-T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158750" lvl="0" indent="0" algn="l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IntelliCode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önerileri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GitHub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üzerindeki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her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biri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100’den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fazla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yıldıza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sahip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binlerce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açık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kaynak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projeyi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temel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alır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</a:t>
            </a:r>
            <a:endParaRPr lang="tr-T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158750" lvl="0" indent="0" algn="l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Tamamlama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listesi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kodunuzun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bağlamı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ile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birleştirildiğinde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yaygın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uygulamaları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öne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çıkaracak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şekilde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uyarlanır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</a:t>
            </a:r>
            <a:endParaRPr lang="tr-T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158750" lvl="0" indent="0" algn="l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IntelliCode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Visual Studio 2022’de C#, C++,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TypeScipt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/JavaScript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veya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XAML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destekleyen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tüm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iş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yükleri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için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varsayılan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olarak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yüklenir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</a:t>
            </a:r>
            <a:endParaRPr lang="tr-TR" b="0" i="0" u="sng" dirty="0">
              <a:solidFill>
                <a:srgbClr val="512BD4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371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tr-TR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C# hem makine diline hem de insan diline eşit uzaklıkta olduğu için orta seviye diller kategorisine girer.</a:t>
            </a: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038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Öğrenilmesi kolay bir dil</a:t>
            </a:r>
            <a:endParaRPr lang="tr-TR" sz="1100"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sym typeface="Anaheim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Az sayıda anahtar kelime ve basit kontrol yapıları ile kolay öğrenme</a:t>
            </a:r>
            <a:endParaRPr lang="tr-TR" sz="11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Nesne yönelimli programlamaya tam destek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sym typeface="Anaheim"/>
              </a:rPr>
              <a:t>Gerçek manada nesne yönelimli (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sym typeface="Anaheim"/>
              </a:rPr>
              <a:t>object-oriented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sym typeface="Anaheim"/>
              </a:rPr>
              <a:t>), bu sayede büyük ölçekli projelerin hızla geliştirilebilmesi, program hatalarının giderilebilmesi ve yeni modüller eklenmesinde nesne yönelim avantaj sağlar</a:t>
            </a:r>
            <a:endParaRPr lang="tr-TR" sz="11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Yüksek verimli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Microsoft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C#’ı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tasarlarken sık yapılan hataları önlemek için önlemler almıştır, gerektiğinde hatalı programı derlemeyerek hataların önüne geçer</a:t>
            </a:r>
            <a:endParaRPr lang="tr-TR" sz="11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Güç ve kolaylık arasında dengeli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Visual Basic kolay ama güçsüz, C++ güçlü ama zor. C# ile VB kadar hızlı, C++ kadar güçlü programlar geliştirilebilir</a:t>
            </a:r>
            <a:endParaRPr lang="tr-TR" sz="11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XML desteği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Farklı platformların birbiri arasında veri alışverişini sağlamak için ortak dil olan XML kullanmak özellikle dağıtık uygulama geliştirme projelerinde fayda sağlar</a:t>
            </a:r>
            <a:endParaRPr lang="tr-TR" sz="11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Yönetilmeyen kod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(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Unmanaged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Code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) İhtiyaç olmasa da işaretçiler (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pointer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) kullanılabilir. Bu tür kodlara yönetilmeyen kod denir. Bu tip kodlar, genelde C# projesinin eski COM ve DLL ile ilişkiye geçtikleri yerlerde kullanılırlar. Bu sayede geriye dönük uyumluluk sağlanır.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Olay ve form mantığını desteklemesi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C# ile Windows veya ASP .NET programı geliştirmek Form mantığı sayesinde hem güçlü hem de hızlıdır.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Modern bir dil olması</a:t>
            </a:r>
            <a:endParaRPr lang="tr-TR" sz="11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27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20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1146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Yazılım düşünsel ürün olduğu için çok kolay hata yapılır.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Hatalar programcı kaynaklı, kullanıcı kaynaklı ya da sistem kaynaklı olabilir.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tr-TR" dirty="0"/>
              <a:t>Compiler </a:t>
            </a:r>
            <a:r>
              <a:rPr lang="tr-TR" dirty="0" err="1"/>
              <a:t>errors</a:t>
            </a:r>
            <a:r>
              <a:rPr lang="tr-TR" dirty="0"/>
              <a:t>, ilgili programlama dilinin söz dizimi (</a:t>
            </a:r>
            <a:r>
              <a:rPr lang="tr-TR" dirty="0" err="1"/>
              <a:t>syntax</a:t>
            </a:r>
            <a:r>
              <a:rPr lang="tr-TR" dirty="0"/>
              <a:t>) ya da gramer kurallarına uyulmamasında karşılaşılacak hata tipidir.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tr-TR" dirty="0"/>
              <a:t>IDE içinde «</a:t>
            </a:r>
            <a:r>
              <a:rPr lang="tr-TR" dirty="0" err="1"/>
              <a:t>Debugger</a:t>
            </a:r>
            <a:r>
              <a:rPr lang="tr-TR" dirty="0"/>
              <a:t>» tespit eder ve programcıya bildirir.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tr-TR" dirty="0" err="1"/>
              <a:t>Logical</a:t>
            </a:r>
            <a:r>
              <a:rPr lang="tr-TR" dirty="0"/>
              <a:t> </a:t>
            </a:r>
            <a:r>
              <a:rPr lang="tr-TR" dirty="0" err="1"/>
              <a:t>errors</a:t>
            </a:r>
            <a:r>
              <a:rPr lang="tr-TR" dirty="0"/>
              <a:t>, «</a:t>
            </a:r>
            <a:r>
              <a:rPr lang="tr-TR" dirty="0" err="1"/>
              <a:t>Debugger</a:t>
            </a:r>
            <a:r>
              <a:rPr lang="tr-TR" dirty="0"/>
              <a:t>» tarafından tespit edilemez. Yanlış algoritma kurulması ya da istisnai durumların göz ardı edilmesinden kaynaklanır.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tr-TR" dirty="0"/>
              <a:t>Çalışma zamanı hataları, kullanıcı kaynaklı olup programcının kurduğu algoritmanın eksik olmasından kaynaklanır. Kullanıcıdan veri alınacağı durumlarda tedbirli olunmalıdır.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4101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99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94287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Eğer Solution Explorer penceresi aktif durumda değil ise menüden </a:t>
            </a:r>
            <a:r>
              <a:rPr lang="tr-TR" dirty="0" err="1"/>
              <a:t>View</a:t>
            </a:r>
            <a:r>
              <a:rPr lang="tr-TR" dirty="0"/>
              <a:t>&gt;Solution Explorer komutu verilir ya da </a:t>
            </a:r>
            <a:r>
              <a:rPr lang="tr-TR" dirty="0" err="1"/>
              <a:t>Ctrl+Alt+L</a:t>
            </a:r>
            <a:r>
              <a:rPr lang="tr-TR" dirty="0"/>
              <a:t> tuş kombinasyonu kullanılır.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Her C# uygulaması çalışmak için bir adet Main metoduna ihtiyaç duyar ve bir C# uygulaması ilk çalıştığında Main metodu yorumlanır.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Uygulamanın çalıştırılması için F5 tuşu ya da araç çubuğundaki Start komutu kullanılır.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Uygulamaya ait dosyaların gömülü olduğu konumda bin isimli bir klasör ve bu klasörün içinde de </a:t>
            </a:r>
            <a:r>
              <a:rPr lang="tr-TR" dirty="0" err="1"/>
              <a:t>debug</a:t>
            </a:r>
            <a:r>
              <a:rPr lang="tr-TR" dirty="0"/>
              <a:t> isimli başka bir klasör bulunur.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Debug</a:t>
            </a:r>
            <a:r>
              <a:rPr lang="tr-TR" dirty="0"/>
              <a:t> klasörü içinde uygulamanın .</a:t>
            </a:r>
            <a:r>
              <a:rPr lang="tr-TR" dirty="0" err="1"/>
              <a:t>exe</a:t>
            </a:r>
            <a:r>
              <a:rPr lang="tr-TR" dirty="0"/>
              <a:t> uzantılı hali bulunmaktadır.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Uygulama çalıştırıldığında önce girilen kodlar derlenir ve .</a:t>
            </a:r>
            <a:r>
              <a:rPr lang="tr-TR" dirty="0" err="1"/>
              <a:t>exe</a:t>
            </a:r>
            <a:r>
              <a:rPr lang="tr-TR" dirty="0"/>
              <a:t> uzantılı dosya üzerine yazılır. Hemen arkasında bu dosya çalıştırılır.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1824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Toolbox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Windows Form Ekranı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Solution Explorer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 ya da </a:t>
            </a:r>
            <a:r>
              <a:rPr lang="tr-TR" dirty="0" err="1"/>
              <a:t>Output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Properties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8745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791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946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496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20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Mevcut kodla birlikte çalışabilirlik: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Bu (elbette) iyi bir şeydir. Mevcut .NET Framework yazılımı, daha yeni .NET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Core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yazılımıyla birlikte çalışabilir ve bunun tersi de .NET Standard aracılığıyla olabilir.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Çok sayıda programlama dili desteği: .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NET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Core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uygulamaları C#, F# ve VB.NET programlama dilleri kullanılarak oluşturulabilir (C# ve F#, ASP.NET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Core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için birincil dillerdir).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Tüm .NET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Core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dilleri tarafından paylaşılan ortak bir çalışma zamanı motoru: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Bu motorun bir yönü, her .NET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Core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dilinin anladığı iyi tanımlanmış bir türler kümesidir.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Dil entegrasyonu: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.NET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Core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, diller arası devralmayı, diller arası özel durum işlemeyi ve diller arası kod hata ayıklamasını destekler. Örneğin,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C#'ta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bir temel sınıf tanımlayabilir ve bu türü Visual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Basic'te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genişletebilirsiniz.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Kapsamlı bir temel sınıf kitaplığı: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Bu kitaplık, kod kitaplıkları, basit terminal uygulamaları, grafik masaüstü uygulamaları ve kurumsal düzeyde web siteleri oluşturmanıza olanak tanıyan binlerce önceden tanımlanmış tür sağlar.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Basitleştirilmiş bir dağıtım modeli: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.NET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Core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kitaplıkları sistem kayıt defterine kaydedilmez. Ayrıca, .NET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Core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platformu, çerçevenin birden çok sürümünün yanı sıra uygulamaların tek bir makinede uyum içinde var olmasına izin verir.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Kapsamlı komut satırı desteği: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.NET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Core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komut satırı arabirimi (CLI), .NET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Core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uygulamalarını geliştirmek ve paketlemek için platformlar arası bir araç zinciridir. .NET </a:t>
            </a:r>
            <a:r>
              <a:rPr lang="tr-TR" sz="11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Core</a:t>
            </a:r>
            <a:r>
              <a:rPr lang="tr-TR" sz="11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SDK ile birlikte gelen standart araçların ötesinde ek araçlar (küresel veya yerel olarak) yüklenebilir.</a:t>
            </a:r>
            <a:endParaRPr lang="tr-TR" sz="11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74456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48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8210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ercentages">
  <p:cSld name="CUSTOM_1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 idx="2" hasCustomPrompt="1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 idx="3" hasCustomPrompt="1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9" r:id="rId4"/>
    <p:sldLayoutId id="2147483661" r:id="rId5"/>
    <p:sldLayoutId id="2147483662" r:id="rId6"/>
    <p:sldLayoutId id="2147483664" r:id="rId7"/>
    <p:sldLayoutId id="2147483665" r:id="rId8"/>
    <p:sldLayoutId id="2147483669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top-programming-languag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close-up-hacker_447471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Görsel Ara</a:t>
            </a:r>
            <a:r>
              <a:rPr lang="tr-TR" sz="4400" dirty="0"/>
              <a:t>y</a:t>
            </a:r>
            <a:r>
              <a:rPr lang="es-ES" sz="4400" dirty="0"/>
              <a:t>üz Tasar</a:t>
            </a:r>
            <a:r>
              <a:rPr lang="tr-TR" sz="4400" dirty="0"/>
              <a:t>ı</a:t>
            </a:r>
            <a:r>
              <a:rPr lang="es-ES" sz="4400" dirty="0"/>
              <a:t>m</a:t>
            </a:r>
            <a:r>
              <a:rPr lang="tr-TR" sz="4400" dirty="0"/>
              <a:t>ı</a:t>
            </a:r>
            <a:r>
              <a:rPr lang="es-ES" sz="4400" dirty="0"/>
              <a:t> </a:t>
            </a:r>
            <a:r>
              <a:rPr lang="tr-TR" sz="4400" dirty="0"/>
              <a:t>v</a:t>
            </a:r>
            <a:r>
              <a:rPr lang="es-ES" sz="4400" dirty="0"/>
              <a:t>e Programlama</a:t>
            </a:r>
            <a:endParaRPr lang="en-US" sz="48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>
                <a:solidFill>
                  <a:schemeClr val="dk2"/>
                </a:solidFill>
              </a:rPr>
              <a:t>YBS 212</a:t>
            </a:r>
            <a:endParaRPr sz="21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400" b="1" dirty="0">
                <a:solidFill>
                  <a:schemeClr val="dk2"/>
                </a:solidFill>
                <a:latin typeface="Overpass Mono"/>
              </a:rPr>
              <a:t>.NET </a:t>
            </a:r>
            <a:r>
              <a:rPr lang="tr-TR" sz="2400" b="1" dirty="0" err="1">
                <a:solidFill>
                  <a:schemeClr val="dk2"/>
                </a:solidFill>
                <a:latin typeface="Overpass Mono"/>
              </a:rPr>
              <a:t>support</a:t>
            </a:r>
            <a:br>
              <a:rPr lang="tr-TR" sz="2400" b="1" dirty="0">
                <a:solidFill>
                  <a:schemeClr val="dk2"/>
                </a:solidFill>
                <a:latin typeface="Overpass Mono"/>
              </a:rPr>
            </a:br>
            <a:r>
              <a:rPr lang="tr-TR" sz="2400" b="1" dirty="0">
                <a:solidFill>
                  <a:schemeClr val="dk2"/>
                </a:solidFill>
                <a:latin typeface="Overpass Mono"/>
              </a:rPr>
              <a:t>[.NET desteği]</a:t>
            </a: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200" b="1" dirty="0" err="1">
                <a:solidFill>
                  <a:schemeClr val="dk1"/>
                </a:solidFill>
                <a:latin typeface="Overpass Mono"/>
              </a:rPr>
              <a:t>Long</a:t>
            </a:r>
            <a:r>
              <a:rPr lang="tr-TR" sz="1200" b="1" dirty="0">
                <a:solidFill>
                  <a:schemeClr val="dk1"/>
                </a:solidFill>
                <a:latin typeface="Overpass Mono"/>
              </a:rPr>
              <a:t> </a:t>
            </a:r>
            <a:r>
              <a:rPr lang="tr-TR" sz="1200" b="1" dirty="0" err="1">
                <a:solidFill>
                  <a:schemeClr val="dk1"/>
                </a:solidFill>
                <a:latin typeface="Overpass Mono"/>
              </a:rPr>
              <a:t>Term</a:t>
            </a:r>
            <a:r>
              <a:rPr lang="tr-TR" sz="1200" b="1" dirty="0">
                <a:solidFill>
                  <a:schemeClr val="dk1"/>
                </a:solidFill>
                <a:latin typeface="Overpass Mono"/>
              </a:rPr>
              <a:t> </a:t>
            </a:r>
            <a:r>
              <a:rPr lang="tr-TR" sz="1200" b="1" dirty="0" err="1">
                <a:solidFill>
                  <a:schemeClr val="dk1"/>
                </a:solidFill>
                <a:latin typeface="Overpass Mono"/>
              </a:rPr>
              <a:t>Support</a:t>
            </a:r>
            <a:r>
              <a:rPr lang="tr-TR" sz="1200" b="1" dirty="0">
                <a:solidFill>
                  <a:schemeClr val="dk1"/>
                </a:solidFill>
                <a:latin typeface="Overpass Mono"/>
              </a:rPr>
              <a:t> (LTS)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200" b="1" dirty="0">
                <a:solidFill>
                  <a:schemeClr val="dk1"/>
                </a:solidFill>
                <a:latin typeface="Overpass Mono"/>
              </a:rPr>
              <a:t>LTS sürümleri kararlıdır ve kullanım ömürleri boyunca daha az güncelleme gerektirir.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200" b="1" dirty="0">
                <a:solidFill>
                  <a:schemeClr val="dk1"/>
                </a:solidFill>
                <a:latin typeface="Overpass Mono"/>
              </a:rPr>
              <a:t>Sık güncellemek istenilmeyen uygulamalar için iyi bir seçimdir.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200" b="1" dirty="0">
                <a:solidFill>
                  <a:schemeClr val="dk1"/>
                </a:solidFill>
                <a:latin typeface="Overpass Mono"/>
              </a:rPr>
              <a:t>LTS sürümleri, genel kullanıma sunulduktan sonra 3 yıl veya bir sonraki LTS sürümü gönderildikten sonra (hangisi daha uzunsa) 1 yıl süreyle desteklenecektir.</a:t>
            </a:r>
          </a:p>
          <a:p>
            <a:pPr algn="ctr"/>
            <a:endParaRPr lang="tr-TR" sz="12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200" b="1" dirty="0" err="1">
                <a:solidFill>
                  <a:schemeClr val="dk1"/>
                </a:solidFill>
                <a:latin typeface="Overpass Mono"/>
              </a:rPr>
              <a:t>Current</a:t>
            </a:r>
            <a:endParaRPr lang="tr-TR" sz="1200" b="1" dirty="0">
              <a:solidFill>
                <a:schemeClr val="dk1"/>
              </a:solidFill>
              <a:latin typeface="Overpass Mono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200" b="1" dirty="0">
                <a:solidFill>
                  <a:schemeClr val="dk1"/>
                </a:solidFill>
                <a:latin typeface="Overpass Mono"/>
              </a:rPr>
              <a:t>Mevcut sürümler, geri bildirimlere göre değişebilen özellikler içerir.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200" b="1" dirty="0">
                <a:solidFill>
                  <a:schemeClr val="dk1"/>
                </a:solidFill>
                <a:latin typeface="Overpass Mono"/>
              </a:rPr>
              <a:t>En son iyileştirmelere erişim sağladıkları için aktif olarak geliştirilmekte olan uygulamalar için iyi bir seçimdir.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200" b="1" dirty="0">
                <a:solidFill>
                  <a:schemeClr val="dk1"/>
                </a:solidFill>
                <a:latin typeface="Overpass Mono"/>
              </a:rPr>
              <a:t>6 aylık bir bakım döneminden veya genel kullanılabilirlikten 18 ay sonra, önceki küçük sürüm artık desteklenmeyecektir.</a:t>
            </a:r>
          </a:p>
        </p:txBody>
      </p:sp>
    </p:spTree>
    <p:extLst>
      <p:ext uri="{BB962C8B-B14F-4D97-AF65-F5344CB8AC3E}">
        <p14:creationId xmlns:p14="http://schemas.microsoft.com/office/powerpoint/2010/main" val="135112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400" b="1" dirty="0">
                <a:solidFill>
                  <a:schemeClr val="dk2"/>
                </a:solidFill>
                <a:latin typeface="Overpass Mono"/>
              </a:rPr>
              <a:t>.NET </a:t>
            </a:r>
            <a:r>
              <a:rPr lang="tr-TR" sz="2400" b="1" dirty="0" err="1">
                <a:solidFill>
                  <a:schemeClr val="dk2"/>
                </a:solidFill>
                <a:latin typeface="Overpass Mono"/>
              </a:rPr>
              <a:t>support</a:t>
            </a:r>
            <a:br>
              <a:rPr lang="tr-TR" sz="2400" b="1" dirty="0">
                <a:solidFill>
                  <a:schemeClr val="dk2"/>
                </a:solidFill>
                <a:latin typeface="Overpass Mono"/>
              </a:rPr>
            </a:br>
            <a:r>
              <a:rPr lang="tr-TR" sz="2400" b="1" dirty="0">
                <a:solidFill>
                  <a:schemeClr val="dk2"/>
                </a:solidFill>
                <a:latin typeface="Overpass Mono"/>
              </a:rPr>
              <a:t>[.NET desteği]</a:t>
            </a: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tr-TR" sz="1200" b="1" dirty="0">
              <a:solidFill>
                <a:schemeClr val="dk1"/>
              </a:solidFill>
              <a:latin typeface="Overpass Mono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3C9F62B-2721-4CD0-99E5-997BD706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808" y="1159894"/>
            <a:ext cx="4936384" cy="32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0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6F1FBAA2-8D4C-4F26-A122-5CCD7A5D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48969"/>
            <a:ext cx="4058653" cy="669000"/>
          </a:xfrm>
        </p:spPr>
        <p:txBody>
          <a:bodyPr/>
          <a:lstStyle/>
          <a:p>
            <a:r>
              <a:rPr lang="tr-TR" sz="2000" dirty="0"/>
              <a:t>Application </a:t>
            </a:r>
            <a:r>
              <a:rPr lang="tr-TR" sz="2000" dirty="0" err="1"/>
              <a:t>Models</a:t>
            </a:r>
            <a:br>
              <a:rPr lang="tr-TR" sz="2000" dirty="0"/>
            </a:br>
            <a:r>
              <a:rPr lang="tr-TR" sz="2000" dirty="0"/>
              <a:t>[Uygulama Modelleri]</a:t>
            </a:r>
            <a:endParaRPr lang="en-US" sz="20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C48AD3-C724-4464-A9D2-C3A5A7AD5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" r="50661"/>
          <a:stretch/>
        </p:blipFill>
        <p:spPr>
          <a:xfrm>
            <a:off x="3481136" y="118807"/>
            <a:ext cx="5165559" cy="239916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EDFDC8C-AAD2-47E2-8650-C5A63B2AE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61" r="1142"/>
          <a:stretch/>
        </p:blipFill>
        <p:spPr>
          <a:xfrm>
            <a:off x="3481135" y="2421717"/>
            <a:ext cx="5165559" cy="23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4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8" y="1973025"/>
            <a:ext cx="4540017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.NET Framework, Windows üzerinde uygulamalar oluşturmak ve çalıştırmak için bir yazılım geliştirme çerçevesidir.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.NET Framework; Linux, </a:t>
            </a:r>
            <a:r>
              <a:rPr lang="tr-TR" dirty="0" err="1"/>
              <a:t>macOS</a:t>
            </a:r>
            <a:r>
              <a:rPr lang="tr-TR" dirty="0"/>
              <a:t>, Windows, </a:t>
            </a:r>
            <a:r>
              <a:rPr lang="tr-TR" dirty="0" err="1"/>
              <a:t>iOS</a:t>
            </a:r>
            <a:r>
              <a:rPr lang="tr-TR" dirty="0"/>
              <a:t>, </a:t>
            </a:r>
            <a:r>
              <a:rPr lang="tr-TR" dirty="0" err="1"/>
              <a:t>Android</a:t>
            </a:r>
            <a:r>
              <a:rPr lang="tr-TR" dirty="0"/>
              <a:t> ve daha fazlası için uygulamalar oluşturmaya yönelik bir teknolojiler koleksiyonu olan .NET platformunun bir parçasıdır.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5775808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What</a:t>
            </a:r>
            <a:r>
              <a:rPr lang="tr-TR" dirty="0"/>
              <a:t> is .NET Framework? [.NET Çerçevesi nedir?]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4" name="Picture 12" descr="My Blog - Alaeddin Alhamoud">
            <a:extLst>
              <a:ext uri="{FF2B5EF4-FFF2-40B4-BE49-F238E27FC236}">
                <a16:creationId xmlns:a16="http://schemas.microsoft.com/office/drawing/2014/main" id="{235DC23A-522F-4AEB-97D8-E7C5BEE5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895" y="2206733"/>
            <a:ext cx="4006692" cy="21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96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400" b="1" dirty="0">
                <a:solidFill>
                  <a:schemeClr val="dk2"/>
                </a:solidFill>
                <a:latin typeface="Overpass Mono"/>
              </a:rPr>
              <a:t>.NET </a:t>
            </a:r>
            <a:r>
              <a:rPr lang="tr-TR" sz="2400" b="1" dirty="0" err="1">
                <a:solidFill>
                  <a:schemeClr val="dk2"/>
                </a:solidFill>
                <a:latin typeface="Overpass Mono"/>
              </a:rPr>
              <a:t>and</a:t>
            </a:r>
            <a:r>
              <a:rPr lang="tr-TR" sz="2400" b="1" dirty="0">
                <a:solidFill>
                  <a:schemeClr val="dk2"/>
                </a:solidFill>
                <a:latin typeface="Overpass Mono"/>
              </a:rPr>
              <a:t> .NET Framework</a:t>
            </a: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.NET Framework; .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NET'in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özgün uygulamasıdır. Windows'ta çalışan web sitelerini, hizmetleri, masaüstü uygulamalarını ve daha fazlasını destekler.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.NET; Windows, Linux ve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macOS'ta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web siteleri, hizmetler ve konsol uygulamaları çalıştırmak için platformlar arası bir uygulamadır. .NET,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GitHub'da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açık kaynaktır. .NET daha önce .NET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Core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olarak adlandırılıyordu.</a:t>
            </a:r>
          </a:p>
        </p:txBody>
      </p:sp>
    </p:spTree>
    <p:extLst>
      <p:ext uri="{BB962C8B-B14F-4D97-AF65-F5344CB8AC3E}">
        <p14:creationId xmlns:p14="http://schemas.microsoft.com/office/powerpoint/2010/main" val="427250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400" b="1" dirty="0" err="1">
                <a:solidFill>
                  <a:schemeClr val="dk2"/>
                </a:solidFill>
                <a:latin typeface="Overpass Mono"/>
              </a:rPr>
              <a:t>Xamarin</a:t>
            </a:r>
            <a:r>
              <a:rPr lang="tr-TR" sz="2400" b="1" dirty="0">
                <a:solidFill>
                  <a:schemeClr val="dk2"/>
                </a:solidFill>
                <a:latin typeface="Overpass Mono"/>
              </a:rPr>
              <a:t>/Mono </a:t>
            </a:r>
            <a:r>
              <a:rPr lang="tr-TR" sz="2400" b="1" dirty="0" err="1">
                <a:solidFill>
                  <a:schemeClr val="dk2"/>
                </a:solidFill>
                <a:latin typeface="Overpass Mono"/>
              </a:rPr>
              <a:t>and</a:t>
            </a:r>
            <a:r>
              <a:rPr lang="tr-TR" sz="2400" b="1" dirty="0">
                <a:solidFill>
                  <a:schemeClr val="dk2"/>
                </a:solidFill>
                <a:latin typeface="Overpass Mono"/>
              </a:rPr>
              <a:t> .NET Standard</a:t>
            </a: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Xamarin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/Mono; uygulamaları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iOS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ve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Android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dahil olmak üzere tüm büyük mobil işletim sistemlerinde çalıştırmak için bir .NET uygulamasıdır.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.NET Standard; .NET uygulamalarında ortak olan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API'lerin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resmi bir özelliğidir. Bu, aynı kodun ve kitaplıkların farklı uygulamalarda çalışmasına izin verir.</a:t>
            </a:r>
          </a:p>
        </p:txBody>
      </p:sp>
    </p:spTree>
    <p:extLst>
      <p:ext uri="{BB962C8B-B14F-4D97-AF65-F5344CB8AC3E}">
        <p14:creationId xmlns:p14="http://schemas.microsoft.com/office/powerpoint/2010/main" val="386587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400" b="1" dirty="0">
                <a:solidFill>
                  <a:schemeClr val="dk2"/>
                </a:solidFill>
                <a:latin typeface="Overpass Mono"/>
              </a:rPr>
              <a:t>Architecture of .NET Framework</a:t>
            </a:r>
            <a:br>
              <a:rPr lang="tr-TR" sz="2400" b="1" dirty="0">
                <a:solidFill>
                  <a:schemeClr val="dk2"/>
                </a:solidFill>
                <a:latin typeface="Overpass Mono"/>
              </a:rPr>
            </a:br>
            <a:r>
              <a:rPr lang="tr-TR" sz="2400" b="1" dirty="0">
                <a:solidFill>
                  <a:schemeClr val="dk2"/>
                </a:solidFill>
                <a:latin typeface="Overpass Mono"/>
              </a:rPr>
              <a:t>[.NET Çerçeve Mimarisi]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9A2CE3D-306E-4C84-BC70-6377784B3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20" y="1152960"/>
            <a:ext cx="2865159" cy="39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1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000" b="1" dirty="0" err="1">
                <a:solidFill>
                  <a:schemeClr val="dk2"/>
                </a:solidFill>
                <a:latin typeface="Overpass Mono"/>
              </a:rPr>
              <a:t>Common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 Language Runtime (CLR) </a:t>
            </a:r>
            <a:r>
              <a:rPr lang="tr-TR" sz="2000" b="1" dirty="0" err="1">
                <a:solidFill>
                  <a:schemeClr val="dk2"/>
                </a:solidFill>
                <a:latin typeface="Overpass Mono"/>
              </a:rPr>
              <a:t>and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 Class Library</a:t>
            </a:r>
            <a:br>
              <a:rPr lang="tr-TR" sz="2000" b="1" dirty="0">
                <a:solidFill>
                  <a:schemeClr val="dk2"/>
                </a:solidFill>
                <a:latin typeface="Overpass Mono"/>
              </a:rPr>
            </a:b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[Ortak Dil Çalışma Platformu (CLR) ve Sınıf Kitaplığı]</a:t>
            </a: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Common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Language Runtime (CLR), çalışan uygulamaları işleyen yürütme motorudur. İş parçacığı yönetimi, çöp toplama, tür güvenliği, özel durum işleme ve daha fazlası gibi hizmetler sunar.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Sınıf Kitaplığı, ortak işlevler için bir dizi API ve tür sağlar. Dizeler, tarihler, sayılar vb. için türler sağlar. Sınıf Kitaplığı, dosyaları okumak ve yazmak,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veritabanlarına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bağlanmak, çizim yapmak ve daha fazlası için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API'ler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içerir.</a:t>
            </a:r>
          </a:p>
        </p:txBody>
      </p:sp>
    </p:spTree>
    <p:extLst>
      <p:ext uri="{BB962C8B-B14F-4D97-AF65-F5344CB8AC3E}">
        <p14:creationId xmlns:p14="http://schemas.microsoft.com/office/powerpoint/2010/main" val="646792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1800" b="1" dirty="0" err="1">
                <a:solidFill>
                  <a:schemeClr val="dk2"/>
                </a:solidFill>
                <a:latin typeface="Overpass Mono"/>
              </a:rPr>
              <a:t>Common</a:t>
            </a:r>
            <a:r>
              <a:rPr lang="tr-TR" sz="1800" b="1" dirty="0">
                <a:solidFill>
                  <a:schemeClr val="dk2"/>
                </a:solidFill>
                <a:latin typeface="Overpass Mono"/>
              </a:rPr>
              <a:t> </a:t>
            </a:r>
            <a:r>
              <a:rPr lang="tr-TR" sz="1800" b="1" dirty="0" err="1">
                <a:solidFill>
                  <a:schemeClr val="dk2"/>
                </a:solidFill>
                <a:latin typeface="Overpass Mono"/>
              </a:rPr>
              <a:t>Intermediate</a:t>
            </a:r>
            <a:r>
              <a:rPr lang="tr-TR" sz="1800" b="1" dirty="0">
                <a:solidFill>
                  <a:schemeClr val="dk2"/>
                </a:solidFill>
                <a:latin typeface="Overpass Mono"/>
              </a:rPr>
              <a:t> Language (CIL) </a:t>
            </a:r>
            <a:r>
              <a:rPr lang="tr-TR" sz="1800" b="1" dirty="0" err="1">
                <a:solidFill>
                  <a:schemeClr val="dk2"/>
                </a:solidFill>
                <a:latin typeface="Overpass Mono"/>
              </a:rPr>
              <a:t>and</a:t>
            </a:r>
            <a:r>
              <a:rPr lang="tr-TR" sz="1800" b="1" dirty="0">
                <a:solidFill>
                  <a:schemeClr val="dk2"/>
                </a:solidFill>
                <a:latin typeface="Overpass Mono"/>
              </a:rPr>
              <a:t> </a:t>
            </a:r>
            <a:r>
              <a:rPr lang="tr-TR" sz="1800" b="1" dirty="0" err="1">
                <a:solidFill>
                  <a:schemeClr val="dk2"/>
                </a:solidFill>
                <a:latin typeface="Overpass Mono"/>
              </a:rPr>
              <a:t>Just</a:t>
            </a:r>
            <a:r>
              <a:rPr lang="tr-TR" sz="1800" b="1" dirty="0">
                <a:solidFill>
                  <a:schemeClr val="dk2"/>
                </a:solidFill>
                <a:latin typeface="Overpass Mono"/>
              </a:rPr>
              <a:t>-</a:t>
            </a:r>
            <a:r>
              <a:rPr lang="tr-TR" sz="1800" b="1" dirty="0" err="1">
                <a:solidFill>
                  <a:schemeClr val="dk2"/>
                </a:solidFill>
                <a:latin typeface="Overpass Mono"/>
              </a:rPr>
              <a:t>In</a:t>
            </a:r>
            <a:r>
              <a:rPr lang="tr-TR" sz="1800" b="1" dirty="0">
                <a:solidFill>
                  <a:schemeClr val="dk2"/>
                </a:solidFill>
                <a:latin typeface="Overpass Mono"/>
              </a:rPr>
              <a:t>-Time Compiler (JIT)</a:t>
            </a:r>
            <a:br>
              <a:rPr lang="tr-TR" sz="1800" b="1" dirty="0">
                <a:solidFill>
                  <a:schemeClr val="dk2"/>
                </a:solidFill>
                <a:latin typeface="Overpass Mono"/>
              </a:rPr>
            </a:br>
            <a:r>
              <a:rPr lang="tr-TR" sz="1800" b="1" dirty="0">
                <a:solidFill>
                  <a:schemeClr val="dk2"/>
                </a:solidFill>
                <a:latin typeface="Overpass Mono"/>
              </a:rPr>
              <a:t>[Ortak </a:t>
            </a:r>
            <a:r>
              <a:rPr lang="tr-TR" sz="1800" dirty="0"/>
              <a:t>Ara Dil </a:t>
            </a:r>
            <a:r>
              <a:rPr lang="tr-TR" sz="1800" b="1" dirty="0">
                <a:solidFill>
                  <a:schemeClr val="dk2"/>
                </a:solidFill>
                <a:latin typeface="Overpass Mono"/>
              </a:rPr>
              <a:t>(CIL) ve </a:t>
            </a:r>
            <a:r>
              <a:rPr lang="tr-TR" sz="1800" dirty="0"/>
              <a:t>Tam Zamanında Derleyici (JIT)</a:t>
            </a:r>
            <a:r>
              <a:rPr lang="tr-TR" sz="1800" b="1" dirty="0">
                <a:solidFill>
                  <a:schemeClr val="dk2"/>
                </a:solidFill>
                <a:latin typeface="Overpass Mono"/>
              </a:rPr>
              <a:t>]</a:t>
            </a: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.NET uygulamaları C#, F# veya Visual Basic programlama dilinde yazılır. Kod, dilden bağımsız bir Ortak Ara Dilde (CIL) derlenir. 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Derlenen kod,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Assembly’de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(.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dll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veya .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exe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uzantılı dosyalar) depolanır.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Bir uygulama çalıştığında, CLR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Assembly’yi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alır ve üzerinde çalıştığı bilgisayarın belirli mimarisinde yürütülebilen makine koduna dönüştürmek için tam zamanında derleyici (JIT) kullanır.</a:t>
            </a:r>
          </a:p>
        </p:txBody>
      </p:sp>
    </p:spTree>
    <p:extLst>
      <p:ext uri="{BB962C8B-B14F-4D97-AF65-F5344CB8AC3E}">
        <p14:creationId xmlns:p14="http://schemas.microsoft.com/office/powerpoint/2010/main" val="3432190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000" b="1" dirty="0" err="1">
                <a:solidFill>
                  <a:schemeClr val="dk2"/>
                </a:solidFill>
                <a:latin typeface="Overpass Mono"/>
              </a:rPr>
              <a:t>Common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 </a:t>
            </a:r>
            <a:r>
              <a:rPr lang="tr-TR" sz="2000" b="1" dirty="0" err="1">
                <a:solidFill>
                  <a:schemeClr val="dk2"/>
                </a:solidFill>
                <a:latin typeface="Overpass Mono"/>
              </a:rPr>
              <a:t>Type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 </a:t>
            </a:r>
            <a:r>
              <a:rPr lang="tr-TR" sz="2000" b="1" dirty="0" err="1">
                <a:solidFill>
                  <a:schemeClr val="dk2"/>
                </a:solidFill>
                <a:latin typeface="Overpass Mono"/>
              </a:rPr>
              <a:t>System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 (CTS)</a:t>
            </a:r>
            <a:br>
              <a:rPr lang="tr-TR" sz="2000" b="1" dirty="0">
                <a:solidFill>
                  <a:schemeClr val="dk2"/>
                </a:solidFill>
                <a:latin typeface="Overpass Mono"/>
              </a:rPr>
            </a:b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[Ortak </a:t>
            </a:r>
            <a:r>
              <a:rPr lang="tr-TR" sz="2000" dirty="0"/>
              <a:t>Tip Sistemi 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(CTS</a:t>
            </a:r>
            <a:r>
              <a:rPr lang="tr-TR" sz="2000" dirty="0"/>
              <a:t>)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]</a:t>
            </a: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.</a:t>
            </a:r>
            <a:r>
              <a:rPr lang="tr-TR" b="1" dirty="0" err="1">
                <a:solidFill>
                  <a:schemeClr val="dk1"/>
                </a:solidFill>
                <a:latin typeface="Overpass Mono"/>
              </a:rPr>
              <a:t>NET’in</a:t>
            </a:r>
            <a:r>
              <a:rPr lang="tr-TR" b="1" dirty="0">
                <a:solidFill>
                  <a:schemeClr val="dk1"/>
                </a:solidFill>
                <a:latin typeface="Overpass Mono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Overpass Mono"/>
              </a:rPr>
              <a:t>Common</a:t>
            </a:r>
            <a:r>
              <a:rPr lang="tr-TR" b="1" dirty="0">
                <a:solidFill>
                  <a:schemeClr val="dk1"/>
                </a:solidFill>
                <a:latin typeface="Overpass Mono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Overpass Mono"/>
              </a:rPr>
              <a:t>Type</a:t>
            </a:r>
            <a:r>
              <a:rPr lang="tr-TR" b="1" dirty="0">
                <a:solidFill>
                  <a:schemeClr val="dk1"/>
                </a:solidFill>
                <a:latin typeface="Overpass Mono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Overpass Mono"/>
              </a:rPr>
              <a:t>System</a:t>
            </a:r>
            <a:r>
              <a:rPr lang="tr-TR" b="1" dirty="0">
                <a:solidFill>
                  <a:schemeClr val="dk1"/>
                </a:solidFill>
                <a:latin typeface="Overpass Mono"/>
              </a:rPr>
              <a:t> özelliklerinden doğan, programlama dillerinin kullandığı veri türleri arasında uyumluluk vardır.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CTS aşağıdaki fonksiyonları bize sunar: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dk1"/>
                </a:solidFill>
                <a:latin typeface="Overpass Mono"/>
              </a:rPr>
              <a:t>.NET uyumlu diller ile entegre bir şekilde çalışmasını sağlar.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dk1"/>
                </a:solidFill>
                <a:latin typeface="Overpass Mono"/>
              </a:rPr>
              <a:t>Birçok programlama dilinin .NET mimarisinde tam nesne yönelimli olarak program yazma aracı olmasına imkan verir.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chemeClr val="dk1"/>
                </a:solidFill>
                <a:latin typeface="Overpass Mono"/>
              </a:rPr>
              <a:t>Herhangi bir .NET uyumlu dilde geliştirilen nesnenin diğer dillerden de sorunsuz olarak çağrılabilmesini garantiler.</a:t>
            </a:r>
          </a:p>
        </p:txBody>
      </p:sp>
    </p:spTree>
    <p:extLst>
      <p:ext uri="{BB962C8B-B14F-4D97-AF65-F5344CB8AC3E}">
        <p14:creationId xmlns:p14="http://schemas.microsoft.com/office/powerpoint/2010/main" val="281332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.NET ve C#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000" b="1" dirty="0" err="1">
                <a:solidFill>
                  <a:schemeClr val="dk2"/>
                </a:solidFill>
                <a:latin typeface="Overpass Mono"/>
              </a:rPr>
              <a:t>Common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 Language </a:t>
            </a:r>
            <a:r>
              <a:rPr lang="tr-TR" sz="2000" b="1" dirty="0" err="1">
                <a:solidFill>
                  <a:schemeClr val="dk2"/>
                </a:solidFill>
                <a:latin typeface="Overpass Mono"/>
              </a:rPr>
              <a:t>Specification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 (CLS)</a:t>
            </a:r>
            <a:br>
              <a:rPr lang="tr-TR" sz="2000" b="1" dirty="0">
                <a:solidFill>
                  <a:schemeClr val="dk2"/>
                </a:solidFill>
                <a:latin typeface="Overpass Mono"/>
              </a:rPr>
            </a:b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[</a:t>
            </a:r>
            <a:r>
              <a:rPr lang="tr-TR" sz="2000" dirty="0"/>
              <a:t>Ortak Dil </a:t>
            </a:r>
            <a:r>
              <a:rPr lang="tr-TR" sz="2000" dirty="0" err="1"/>
              <a:t>Spesifikasyonu</a:t>
            </a:r>
            <a:r>
              <a:rPr lang="tr-TR" sz="2000" dirty="0"/>
              <a:t> (CLS)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]</a:t>
            </a: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Diller arası uyumluluğu sağlamak için sadece veri tiplerinin uyumlu olması yetmeyecektir.</a:t>
            </a:r>
          </a:p>
          <a:p>
            <a:pPr algn="ctr"/>
            <a:endParaRPr lang="tr-TR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Program kodu yazılan dilin CLS uyumlu olması şarttır.</a:t>
            </a:r>
          </a:p>
          <a:p>
            <a:pPr algn="ctr"/>
            <a:endParaRPr lang="tr-TR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CLS uyumlu diller:</a:t>
            </a:r>
          </a:p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C#</a:t>
            </a:r>
          </a:p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C++</a:t>
            </a:r>
          </a:p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Visual Basic</a:t>
            </a:r>
          </a:p>
          <a:p>
            <a:pPr algn="ctr"/>
            <a:r>
              <a:rPr lang="tr-TR" b="1" dirty="0" err="1">
                <a:solidFill>
                  <a:schemeClr val="dk1"/>
                </a:solidFill>
                <a:latin typeface="Overpass Mono"/>
              </a:rPr>
              <a:t>Jscript</a:t>
            </a:r>
            <a:endParaRPr lang="tr-TR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F#</a:t>
            </a:r>
          </a:p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Small Basic</a:t>
            </a:r>
          </a:p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.</a:t>
            </a:r>
          </a:p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.</a:t>
            </a:r>
          </a:p>
          <a:p>
            <a:pPr algn="ctr"/>
            <a:r>
              <a:rPr lang="tr-TR" b="1" dirty="0">
                <a:solidFill>
                  <a:schemeClr val="dk1"/>
                </a:solidFill>
                <a:latin typeface="Overpass Mon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953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400" b="1" dirty="0">
                <a:solidFill>
                  <a:schemeClr val="dk2"/>
                </a:solidFill>
                <a:latin typeface="Overpass Mono"/>
              </a:rPr>
              <a:t>Assembly</a:t>
            </a:r>
            <a:endParaRPr lang="tr-TR" sz="2000" b="1" dirty="0">
              <a:solidFill>
                <a:schemeClr val="dk2"/>
              </a:solidFill>
              <a:latin typeface="Overpass Mono"/>
            </a:endParaRP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.NET platformu için yazılan bütün kodlar sonucunda oluşan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exe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ve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dll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uzantılı dosyalara genel olarak Assembly denir.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Derlenmiş kodlar ve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metadata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diye adlandırılan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özniteleyici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kodlar Assembly içinde yer alır.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Düşük düzey bir dil olan Assembly dili ile isim benzerliği vardır.</a:t>
            </a:r>
            <a:endParaRPr lang="tr-TR" sz="1200" b="1" dirty="0">
              <a:solidFill>
                <a:schemeClr val="dk1"/>
              </a:solidFill>
              <a:latin typeface="Overpass Mono"/>
            </a:endParaRPr>
          </a:p>
        </p:txBody>
      </p:sp>
    </p:spTree>
    <p:extLst>
      <p:ext uri="{BB962C8B-B14F-4D97-AF65-F5344CB8AC3E}">
        <p14:creationId xmlns:p14="http://schemas.microsoft.com/office/powerpoint/2010/main" val="201676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400" b="1" dirty="0">
                <a:solidFill>
                  <a:schemeClr val="dk2"/>
                </a:solidFill>
                <a:latin typeface="Overpass Mono"/>
              </a:rPr>
              <a:t>Assembly </a:t>
            </a:r>
            <a:r>
              <a:rPr lang="tr-TR" sz="2400" b="1" dirty="0" err="1">
                <a:solidFill>
                  <a:schemeClr val="dk2"/>
                </a:solidFill>
                <a:latin typeface="Overpass Mono"/>
              </a:rPr>
              <a:t>Files</a:t>
            </a:r>
            <a:br>
              <a:rPr lang="tr-TR" sz="2400" b="1" dirty="0">
                <a:solidFill>
                  <a:schemeClr val="dk2"/>
                </a:solidFill>
                <a:latin typeface="Overpass Mono"/>
              </a:rPr>
            </a:br>
            <a:r>
              <a:rPr lang="tr-TR" sz="2400" b="1" dirty="0">
                <a:solidFill>
                  <a:schemeClr val="dk2"/>
                </a:solidFill>
                <a:latin typeface="Overpass Mono"/>
              </a:rPr>
              <a:t>[Assembly Dosyaları]</a:t>
            </a:r>
            <a:endParaRPr lang="tr-TR" sz="2000" b="1" dirty="0">
              <a:solidFill>
                <a:schemeClr val="dk2"/>
              </a:solidFill>
              <a:latin typeface="Overpass Mono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911F2F4-5806-41A1-8DC0-38E88F5E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9" y="1058550"/>
            <a:ext cx="7251575" cy="406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7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400" dirty="0"/>
              <a:t>Application Domain</a:t>
            </a:r>
            <a:endParaRPr lang="tr-TR" sz="2000" b="1" dirty="0">
              <a:solidFill>
                <a:schemeClr val="dk2"/>
              </a:solidFill>
              <a:latin typeface="Overpass Mono"/>
            </a:endParaRP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Application Domain sayesinde aynı anda çalışan birden fazla program veya süreç birbirinden izole edildiği halde sistemde herhangi bir aksaklığa yol açmadan aralarında alışverişi yapılabilir.</a:t>
            </a:r>
            <a:endParaRPr lang="tr-TR" sz="1200" b="1" dirty="0">
              <a:solidFill>
                <a:schemeClr val="dk1"/>
              </a:solidFill>
              <a:latin typeface="Overpass Mono"/>
            </a:endParaRPr>
          </a:p>
        </p:txBody>
      </p:sp>
    </p:spTree>
    <p:extLst>
      <p:ext uri="{BB962C8B-B14F-4D97-AF65-F5344CB8AC3E}">
        <p14:creationId xmlns:p14="http://schemas.microsoft.com/office/powerpoint/2010/main" val="2723648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000" b="1" dirty="0" err="1">
                <a:solidFill>
                  <a:schemeClr val="dk2"/>
                </a:solidFill>
                <a:latin typeface="Overpass Mono"/>
              </a:rPr>
              <a:t>Deploying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 Cross-Platform</a:t>
            </a:r>
            <a:br>
              <a:rPr lang="tr-TR" sz="2000" b="1" dirty="0">
                <a:solidFill>
                  <a:schemeClr val="dk2"/>
                </a:solidFill>
                <a:latin typeface="Overpass Mono"/>
              </a:rPr>
            </a:b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[Çapraz Platforma Dağıtma]</a:t>
            </a: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Geliştirme için kod düzenleyici ve işletim sistemi seçimi, kodun dağıtıldığı yeri sınırlamaz.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.NET 6, dağıtım için aşağıdaki platformları destekler: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Windows</a:t>
            </a: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Mac</a:t>
            </a: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Linux</a:t>
            </a:r>
          </a:p>
          <a:p>
            <a:pPr algn="ctr"/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Android</a:t>
            </a:r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iOS</a:t>
            </a:r>
            <a:endParaRPr lang="tr-TR" sz="1200" b="1" dirty="0">
              <a:solidFill>
                <a:schemeClr val="dk1"/>
              </a:solidFill>
              <a:latin typeface="Overpass Mono"/>
            </a:endParaRPr>
          </a:p>
        </p:txBody>
      </p:sp>
    </p:spTree>
    <p:extLst>
      <p:ext uri="{BB962C8B-B14F-4D97-AF65-F5344CB8AC3E}">
        <p14:creationId xmlns:p14="http://schemas.microsoft.com/office/powerpoint/2010/main" val="358163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0" y="343200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.NET Class Library</a:t>
            </a:r>
            <a:br>
              <a:rPr lang="tr-TR" sz="2800" dirty="0"/>
            </a:br>
            <a:r>
              <a:rPr lang="tr-TR" sz="2800" dirty="0"/>
              <a:t>[.NET Sınıf Kütüphanesi]</a:t>
            </a:r>
            <a:endParaRPr sz="2800" dirty="0"/>
          </a:p>
        </p:txBody>
      </p:sp>
      <p:sp>
        <p:nvSpPr>
          <p:cNvPr id="920" name="Google Shape;920;p53"/>
          <p:cNvSpPr txBox="1"/>
          <p:nvPr/>
        </p:nvSpPr>
        <p:spPr>
          <a:xfrm>
            <a:off x="754542" y="1134000"/>
            <a:ext cx="771569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</a:t>
            </a:r>
            <a:endParaRPr lang="tr-TR" sz="1600"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System.Data</a:t>
            </a:r>
            <a:endParaRPr lang="tr-TR" sz="1600"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sym typeface="Anaheim"/>
            </a:endParaRPr>
          </a:p>
          <a:p>
            <a:pPr marL="457200" lvl="5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System.Xml</a:t>
            </a:r>
            <a:endParaRPr lang="tr-TR" sz="1600"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sym typeface="Anaheim"/>
            </a:endParaRPr>
          </a:p>
          <a:p>
            <a:pPr marL="457200" lvl="5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System.Net</a:t>
            </a:r>
            <a:endParaRPr lang="tr-TR" sz="1600"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sym typeface="Anaheim"/>
            </a:endParaRPr>
          </a:p>
          <a:p>
            <a:pPr marL="457200" lvl="5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System.IO</a:t>
            </a:r>
          </a:p>
          <a:p>
            <a:pPr marL="457200" lvl="5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System.Windows.Forms</a:t>
            </a:r>
            <a:endParaRPr lang="tr-TR" sz="1600"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sym typeface="Anaheim"/>
            </a:endParaRPr>
          </a:p>
          <a:p>
            <a:pPr marL="457200" lvl="1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028095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2000" y="1750141"/>
            <a:ext cx="4491789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Standart bir C# kütüphanesi mevcut değildir.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sz="1400" dirty="0"/>
          </a:p>
          <a:p>
            <a:pPr marL="0" indent="0" algn="l">
              <a:buNone/>
            </a:pPr>
            <a:r>
              <a:rPr lang="tr-TR" sz="1400" dirty="0"/>
              <a:t>.NET Framework tarafından sunulan bir takım temel türler ve sınıflar mevcuttur.</a:t>
            </a:r>
          </a:p>
          <a:p>
            <a:pPr marL="0" indent="0" algn="l">
              <a:buNone/>
            </a:pPr>
            <a:endParaRPr lang="tr-TR" sz="1400" dirty="0"/>
          </a:p>
          <a:p>
            <a:pPr marL="0" indent="0" algn="l">
              <a:buNone/>
            </a:pPr>
            <a:r>
              <a:rPr lang="tr-TR" sz="1400" dirty="0" err="1"/>
              <a:t>NET’teki</a:t>
            </a:r>
            <a:r>
              <a:rPr lang="tr-TR" sz="1400" dirty="0"/>
              <a:t> sınıf kütüphaneleri dilden bağımsız bir yapıdadır.</a:t>
            </a:r>
          </a:p>
          <a:p>
            <a:pPr marL="0" indent="0" algn="l">
              <a:buNone/>
            </a:pPr>
            <a:endParaRPr lang="tr-TR" sz="1400" dirty="0"/>
          </a:p>
          <a:p>
            <a:pPr marL="0" indent="0" algn="l">
              <a:buNone/>
            </a:pPr>
            <a:r>
              <a:rPr lang="tr-TR" sz="1400" dirty="0"/>
              <a:t>İsim alanları (</a:t>
            </a:r>
            <a:r>
              <a:rPr lang="tr-TR" sz="1400" dirty="0" err="1"/>
              <a:t>namespace</a:t>
            </a:r>
            <a:r>
              <a:rPr lang="tr-TR" sz="1400" dirty="0"/>
              <a:t>) C# dilinde </a:t>
            </a:r>
            <a:r>
              <a:rPr lang="tr-TR" sz="1400" dirty="0" err="1"/>
              <a:t>using</a:t>
            </a:r>
            <a:r>
              <a:rPr lang="tr-TR" sz="1400" dirty="0"/>
              <a:t> anahtar sözcüğü ile birlikte kullanılır ve derleyiciye bildirilir.</a:t>
            </a:r>
          </a:p>
          <a:p>
            <a:pPr marL="0" indent="0" algn="l">
              <a:buNone/>
            </a:pPr>
            <a:endParaRPr lang="tr-TR" dirty="0"/>
          </a:p>
          <a:p>
            <a:pPr marL="0" indent="0" algn="l">
              <a:buNone/>
            </a:pPr>
            <a:endParaRPr lang="tr-T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081141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Namespaces</a:t>
            </a:r>
            <a:br>
              <a:rPr lang="tr-TR" dirty="0"/>
            </a:br>
            <a:r>
              <a:rPr lang="tr-TR" dirty="0"/>
              <a:t>[İsim Alanları]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351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2000" y="1750141"/>
            <a:ext cx="4491789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Bir </a:t>
            </a:r>
            <a:r>
              <a:rPr lang="tr-TR" dirty="0" err="1"/>
              <a:t>namespace</a:t>
            </a:r>
            <a:r>
              <a:rPr lang="tr-TR" dirty="0"/>
              <a:t> içinde bulunan </a:t>
            </a:r>
            <a:r>
              <a:rPr lang="tr-TR" dirty="0" err="1"/>
              <a:t>class’lar</a:t>
            </a:r>
            <a:r>
              <a:rPr lang="tr-TR" dirty="0"/>
              <a:t> program içinde kullanılmak istenirse </a:t>
            </a:r>
            <a:r>
              <a:rPr lang="tr-TR" dirty="0" err="1"/>
              <a:t>using</a:t>
            </a:r>
            <a:r>
              <a:rPr lang="tr-TR" dirty="0"/>
              <a:t> komutu ile ilgili </a:t>
            </a:r>
            <a:r>
              <a:rPr lang="tr-TR" dirty="0" err="1"/>
              <a:t>namespace</a:t>
            </a:r>
            <a:r>
              <a:rPr lang="tr-TR" dirty="0"/>
              <a:t> programa eklenmelidir.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System.Windows.Forms</a:t>
            </a:r>
            <a:r>
              <a:rPr lang="tr-TR" dirty="0"/>
              <a:t> </a:t>
            </a:r>
            <a:r>
              <a:rPr lang="tr-TR" dirty="0" err="1"/>
              <a:t>namespace’i</a:t>
            </a:r>
            <a:r>
              <a:rPr lang="tr-TR" dirty="0"/>
              <a:t> içerisinde buton, radyo, onay kutusu gibi Windows form elemanları bulunur.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0" y="1081141"/>
            <a:ext cx="449178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 err="1">
                <a:solidFill>
                  <a:schemeClr val="tx2"/>
                </a:solidFill>
              </a:rPr>
              <a:t>using</a:t>
            </a:r>
            <a:r>
              <a:rPr lang="tr-TR" sz="2000" dirty="0">
                <a:solidFill>
                  <a:schemeClr val="tx2"/>
                </a:solidFill>
              </a:rPr>
              <a:t> </a:t>
            </a:r>
            <a:r>
              <a:rPr lang="tr-TR" sz="2000" dirty="0" err="1">
                <a:solidFill>
                  <a:schemeClr val="tx2"/>
                </a:solidFill>
              </a:rPr>
              <a:t>System.Windows.Forms</a:t>
            </a:r>
            <a:r>
              <a:rPr lang="tr-TR" sz="2000" dirty="0">
                <a:solidFill>
                  <a:schemeClr val="tx2"/>
                </a:solidFill>
              </a:rPr>
              <a:t>;</a:t>
            </a:r>
            <a:endParaRPr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38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2000" y="1750141"/>
            <a:ext cx="4491789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Nesnelerin renk, boyut, konum gibi niteliklerini değiştirmeye veya ayarlamaya yarayan parametrelere özellik denir.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Toolbox</a:t>
            </a:r>
            <a:r>
              <a:rPr lang="tr-TR" dirty="0"/>
              <a:t> içerisinden istenen sınıf(kontrol) fare ile form üzerine sürüklenir ve nesne oluşturulur.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Nesne özellikleri Visual </a:t>
            </a:r>
            <a:r>
              <a:rPr lang="tr-TR" dirty="0" err="1"/>
              <a:t>Studio</a:t>
            </a:r>
            <a:r>
              <a:rPr lang="tr-TR" dirty="0"/>
              <a:t> üzerinde sağda yer alan </a:t>
            </a:r>
            <a:r>
              <a:rPr lang="tr-TR" dirty="0" err="1"/>
              <a:t>Properties</a:t>
            </a:r>
            <a:r>
              <a:rPr lang="tr-TR" dirty="0"/>
              <a:t> paletinden değiştirilir.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0" y="1081141"/>
            <a:ext cx="449178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 err="1">
                <a:solidFill>
                  <a:schemeClr val="tx2"/>
                </a:solidFill>
              </a:rPr>
              <a:t>Property</a:t>
            </a:r>
            <a:br>
              <a:rPr lang="tr-TR" sz="2000" dirty="0">
                <a:solidFill>
                  <a:schemeClr val="tx2"/>
                </a:solidFill>
              </a:rPr>
            </a:br>
            <a:r>
              <a:rPr lang="tr-TR" sz="2000" dirty="0">
                <a:solidFill>
                  <a:schemeClr val="tx2"/>
                </a:solidFill>
              </a:rPr>
              <a:t>[Özellik]</a:t>
            </a:r>
            <a:endParaRPr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21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2000" y="1750141"/>
            <a:ext cx="4491789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Nesnelerin yapabildiği işlere metot denir.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>
                <a:solidFill>
                  <a:schemeClr val="tx2"/>
                </a:solidFill>
              </a:rPr>
              <a:t>TextBox.Clear</a:t>
            </a:r>
            <a:r>
              <a:rPr lang="tr-TR" dirty="0">
                <a:solidFill>
                  <a:schemeClr val="tx2"/>
                </a:solidFill>
              </a:rPr>
              <a:t> ( );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Metin kutusu gibi bir nesne kullanıldığında </a:t>
            </a:r>
            <a:r>
              <a:rPr lang="tr-TR" dirty="0" err="1"/>
              <a:t>Clear</a:t>
            </a:r>
            <a:r>
              <a:rPr lang="tr-TR" dirty="0"/>
              <a:t>() metodu kullanılarak </a:t>
            </a:r>
            <a:r>
              <a:rPr lang="tr-TR" dirty="0" err="1"/>
              <a:t>TextBox</a:t>
            </a:r>
            <a:r>
              <a:rPr lang="tr-TR" dirty="0"/>
              <a:t> içerisindeki yazılar temizlenir.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0" y="1081141"/>
            <a:ext cx="449178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 err="1">
                <a:solidFill>
                  <a:schemeClr val="tx2"/>
                </a:solidFill>
              </a:rPr>
              <a:t>Method</a:t>
            </a:r>
            <a:br>
              <a:rPr lang="tr-TR" sz="2000" dirty="0">
                <a:solidFill>
                  <a:schemeClr val="tx2"/>
                </a:solidFill>
              </a:rPr>
            </a:br>
            <a:r>
              <a:rPr lang="tr-TR" sz="2000" dirty="0">
                <a:solidFill>
                  <a:schemeClr val="tx2"/>
                </a:solidFill>
              </a:rPr>
              <a:t>[Metot]</a:t>
            </a:r>
            <a:endParaRPr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5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2021 Top Programming </a:t>
            </a:r>
            <a:r>
              <a:rPr lang="tr-TR" sz="2400" dirty="0" err="1"/>
              <a:t>Languages</a:t>
            </a:r>
            <a:r>
              <a:rPr lang="tr-TR" sz="2400" dirty="0"/>
              <a:t>(IEEE)</a:t>
            </a:r>
            <a:br>
              <a:rPr lang="tr-TR" sz="2400" dirty="0"/>
            </a:br>
            <a:r>
              <a:rPr lang="tr-TR" sz="2400" dirty="0"/>
              <a:t>[2021 Programlama Dilleri Sıralaması (IEEE)]</a:t>
            </a:r>
            <a:endParaRPr sz="2400" dirty="0"/>
          </a:p>
        </p:txBody>
      </p:sp>
      <p:pic>
        <p:nvPicPr>
          <p:cNvPr id="3" name="Resim 2">
            <a:hlinkClick r:id="rId3"/>
            <a:extLst>
              <a:ext uri="{FF2B5EF4-FFF2-40B4-BE49-F238E27FC236}">
                <a16:creationId xmlns:a16="http://schemas.microsoft.com/office/drawing/2014/main" id="{FD6A48D8-1DF1-49E6-AF81-B76DAD92A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61" t="31412"/>
          <a:stretch/>
        </p:blipFill>
        <p:spPr>
          <a:xfrm>
            <a:off x="2799411" y="1217468"/>
            <a:ext cx="3545178" cy="3871031"/>
          </a:xfrm>
          <a:prstGeom prst="rect">
            <a:avLst/>
          </a:prstGeom>
        </p:spPr>
      </p:pic>
      <p:sp>
        <p:nvSpPr>
          <p:cNvPr id="857" name="Google Shape;857;p50"/>
          <p:cNvSpPr/>
          <p:nvPr/>
        </p:nvSpPr>
        <p:spPr>
          <a:xfrm flipH="1">
            <a:off x="2799410" y="3268180"/>
            <a:ext cx="3545176" cy="316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750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2000" y="1750141"/>
            <a:ext cx="45720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Nesnelerin dışarıdan gelen etkilere gösterdiği tepkiye olay denir.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3200400" lvl="7" indent="0">
              <a:spcBef>
                <a:spcPts val="0"/>
              </a:spcBef>
              <a:buNone/>
            </a:pPr>
            <a:r>
              <a:rPr lang="tr-TR" dirty="0" err="1">
                <a:solidFill>
                  <a:schemeClr val="tx2"/>
                </a:solidFill>
              </a:rPr>
              <a:t>Buton_Click</a:t>
            </a:r>
            <a:r>
              <a:rPr lang="tr-TR" dirty="0">
                <a:solidFill>
                  <a:schemeClr val="tx2"/>
                </a:solidFill>
              </a:rPr>
              <a:t> ( );</a:t>
            </a:r>
          </a:p>
          <a:p>
            <a:pPr marL="3200400" lvl="7" indent="0">
              <a:spcBef>
                <a:spcPts val="0"/>
              </a:spcBef>
              <a:buNone/>
            </a:pPr>
            <a:r>
              <a:rPr lang="tr-TR" dirty="0">
                <a:solidFill>
                  <a:schemeClr val="tx2"/>
                </a:solidFill>
              </a:rPr>
              <a:t>{</a:t>
            </a:r>
          </a:p>
          <a:p>
            <a:pPr marL="3200400" lvl="7" indent="0">
              <a:spcBef>
                <a:spcPts val="0"/>
              </a:spcBef>
              <a:buNone/>
            </a:pPr>
            <a:r>
              <a:rPr lang="tr-TR" dirty="0">
                <a:solidFill>
                  <a:schemeClr val="tx2"/>
                </a:solidFill>
              </a:rPr>
              <a:t>…</a:t>
            </a:r>
          </a:p>
          <a:p>
            <a:pPr marL="3200400" lvl="7" indent="0">
              <a:spcBef>
                <a:spcPts val="0"/>
              </a:spcBef>
              <a:buNone/>
            </a:pPr>
            <a:r>
              <a:rPr lang="tr-TR" dirty="0">
                <a:solidFill>
                  <a:schemeClr val="tx2"/>
                </a:solidFill>
              </a:rPr>
              <a:t>}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Buton nesnesine her tıklandığında </a:t>
            </a:r>
            <a:r>
              <a:rPr lang="tr-TR" dirty="0" err="1"/>
              <a:t>Click</a:t>
            </a:r>
            <a:r>
              <a:rPr lang="tr-TR" dirty="0"/>
              <a:t> ( ) olayı gerçekleşir.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0" y="1081141"/>
            <a:ext cx="4491789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>
                <a:solidFill>
                  <a:schemeClr val="tx2"/>
                </a:solidFill>
              </a:rPr>
              <a:t>Olay</a:t>
            </a:r>
            <a:br>
              <a:rPr lang="tr-TR" sz="2000" dirty="0">
                <a:solidFill>
                  <a:schemeClr val="tx2"/>
                </a:solidFill>
              </a:rPr>
            </a:br>
            <a:r>
              <a:rPr lang="tr-TR" sz="2000" dirty="0">
                <a:solidFill>
                  <a:schemeClr val="tx2"/>
                </a:solidFill>
              </a:rPr>
              <a:t>[</a:t>
            </a:r>
            <a:r>
              <a:rPr lang="tr-TR" sz="2000" dirty="0" err="1">
                <a:solidFill>
                  <a:schemeClr val="tx2"/>
                </a:solidFill>
              </a:rPr>
              <a:t>Event</a:t>
            </a:r>
            <a:r>
              <a:rPr lang="tr-TR" sz="2000" dirty="0">
                <a:solidFill>
                  <a:schemeClr val="tx2"/>
                </a:solidFill>
              </a:rPr>
              <a:t>]</a:t>
            </a:r>
            <a:endParaRPr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04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400" b="1" dirty="0" err="1">
                <a:solidFill>
                  <a:schemeClr val="dk2"/>
                </a:solidFill>
                <a:latin typeface="Overpass Mono"/>
              </a:rPr>
              <a:t>Integrated</a:t>
            </a:r>
            <a:r>
              <a:rPr lang="tr-TR" sz="2400" b="1" dirty="0">
                <a:solidFill>
                  <a:schemeClr val="dk2"/>
                </a:solidFill>
                <a:latin typeface="Overpass Mono"/>
              </a:rPr>
              <a:t> Development Environment (IDE)</a:t>
            </a:r>
            <a:br>
              <a:rPr lang="tr-TR" sz="2400" b="1" dirty="0">
                <a:solidFill>
                  <a:schemeClr val="dk2"/>
                </a:solidFill>
                <a:latin typeface="Overpass Mono"/>
              </a:rPr>
            </a:br>
            <a:r>
              <a:rPr lang="tr-TR" sz="2400" b="1" dirty="0">
                <a:solidFill>
                  <a:schemeClr val="dk2"/>
                </a:solidFill>
                <a:latin typeface="Overpass Mono"/>
              </a:rPr>
              <a:t>Tümleşik Geliştirme Ortamı</a:t>
            </a:r>
            <a:endParaRPr lang="tr-TR" sz="1100" dirty="0"/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Bünyelerinde derleyici, yorumlayıcı, hata ayıklayıcı, </a:t>
            </a:r>
            <a:r>
              <a:rPr lang="tr-TR" sz="1600" b="1" dirty="0">
                <a:solidFill>
                  <a:schemeClr val="dk1"/>
                </a:solidFill>
                <a:latin typeface="Overpass Mono"/>
                <a:sym typeface="Overpass Mono"/>
              </a:rPr>
              <a:t>kod renklendirme, kod tamamlama gibi yazılım geliştirme sürecini kolay ve hızlı hale getiren hizmetler barındırır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.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En çok kullanılan IDE yazılımları arasında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IntelliJ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IDEA,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PyCharm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, Visual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Studio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,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Eclipse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,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NetBeans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yer almaktadır.</a:t>
            </a:r>
          </a:p>
          <a:p>
            <a:pPr algn="ctr"/>
            <a:endParaRPr lang="tr-TR" dirty="0"/>
          </a:p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97460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 err="1"/>
              <a:t>Setting</a:t>
            </a:r>
            <a:r>
              <a:rPr lang="tr-TR" sz="2400" dirty="0"/>
              <a:t> </a:t>
            </a:r>
            <a:r>
              <a:rPr lang="tr-TR" sz="2400" dirty="0" err="1"/>
              <a:t>Up</a:t>
            </a:r>
            <a:r>
              <a:rPr lang="tr-TR" sz="2400" dirty="0"/>
              <a:t> Development Environment</a:t>
            </a:r>
            <a:br>
              <a:rPr lang="tr-TR" sz="2400" dirty="0"/>
            </a:br>
            <a:r>
              <a:rPr lang="tr-TR" sz="2400" dirty="0"/>
              <a:t>[Geliştirme Ortamının Kurulması]</a:t>
            </a:r>
            <a:endParaRPr sz="2400"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088043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Overpass Mono"/>
                <a:ea typeface="Overpass Mono"/>
                <a:cs typeface="Overpass Mono"/>
                <a:sym typeface="Overpass Mono"/>
              </a:rPr>
              <a:t>Visual Studio 2022 for Windows</a:t>
            </a:r>
            <a:endParaRPr lang="tr-TR" sz="18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089249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Overpass Mono"/>
                <a:ea typeface="Overpass Mono"/>
                <a:cs typeface="Overpass Mono"/>
                <a:sym typeface="Overpass Mono"/>
              </a:rPr>
              <a:t>Visual Studio 2022 for Mac</a:t>
            </a: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497980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Visual Studio Code for Windows, Mac, or Linux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499186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GitHub </a:t>
            </a:r>
            <a:r>
              <a:rPr lang="en-US" sz="1800" dirty="0" err="1"/>
              <a:t>Codespaces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0569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Visual </a:t>
            </a:r>
            <a:r>
              <a:rPr lang="tr-TR" dirty="0" err="1"/>
              <a:t>Studio</a:t>
            </a:r>
            <a:endParaRPr dirty="0"/>
          </a:p>
        </p:txBody>
      </p:sp>
      <p:sp>
        <p:nvSpPr>
          <p:cNvPr id="524" name="Google Shape;524;p40"/>
          <p:cNvSpPr txBox="1"/>
          <p:nvPr/>
        </p:nvSpPr>
        <p:spPr>
          <a:xfrm>
            <a:off x="436829" y="2702549"/>
            <a:ext cx="275678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Visual Studio 2022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tr-TR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Community</a:t>
            </a:r>
            <a:r>
              <a:rPr lang="tr-T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Edition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tr-T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Topluluk</a:t>
            </a:r>
            <a:r>
              <a:rPr lang="tr-T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Sürümü]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Güçlü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IDE,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öğrenciler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açık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kaynak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katkıda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bulunanlar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ve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bireysel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kullanım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için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ücretsiz</a:t>
            </a: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70473E3-6154-4197-8CFD-78EC7699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07" y="1185862"/>
            <a:ext cx="1343025" cy="134302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2F4EAF5-7D8F-423C-9841-3D286FBA7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487" y="1143000"/>
            <a:ext cx="1343025" cy="1428750"/>
          </a:xfrm>
          <a:prstGeom prst="rect">
            <a:avLst/>
          </a:prstGeom>
        </p:spPr>
      </p:pic>
      <p:sp>
        <p:nvSpPr>
          <p:cNvPr id="17" name="Google Shape;524;p40">
            <a:extLst>
              <a:ext uri="{FF2B5EF4-FFF2-40B4-BE49-F238E27FC236}">
                <a16:creationId xmlns:a16="http://schemas.microsoft.com/office/drawing/2014/main" id="{45F79ADC-2123-4DDA-8B06-5D776C951073}"/>
              </a:ext>
            </a:extLst>
          </p:cNvPr>
          <p:cNvSpPr txBox="1"/>
          <p:nvPr/>
        </p:nvSpPr>
        <p:spPr>
          <a:xfrm>
            <a:off x="3193609" y="2702549"/>
            <a:ext cx="275678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Mac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için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Visual Studio 2019</a:t>
            </a:r>
            <a:endParaRPr lang="tr-TR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tr-TR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Community</a:t>
            </a:r>
            <a:r>
              <a:rPr lang="tr-T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Edition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tr-T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Topluluk</a:t>
            </a:r>
            <a:r>
              <a:rPr lang="tr-T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Sürümü]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Ücretsiz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sürüm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Sınıf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öğrenim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ortamını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bireysel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geliştiricileri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ve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küçük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şirketleri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destekler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25C4E3B2-8566-4F40-830A-BC8E9C64B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267" y="1228724"/>
            <a:ext cx="1343026" cy="1343026"/>
          </a:xfrm>
          <a:prstGeom prst="rect">
            <a:avLst/>
          </a:prstGeom>
        </p:spPr>
      </p:pic>
      <p:sp>
        <p:nvSpPr>
          <p:cNvPr id="20" name="Google Shape;524;p40">
            <a:extLst>
              <a:ext uri="{FF2B5EF4-FFF2-40B4-BE49-F238E27FC236}">
                <a16:creationId xmlns:a16="http://schemas.microsoft.com/office/drawing/2014/main" id="{223F6176-5DB1-4FB9-851F-893819DBF8A1}"/>
              </a:ext>
            </a:extLst>
          </p:cNvPr>
          <p:cNvSpPr txBox="1"/>
          <p:nvPr/>
        </p:nvSpPr>
        <p:spPr>
          <a:xfrm>
            <a:off x="5950390" y="2702549"/>
            <a:ext cx="275678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Visual Studio </a:t>
            </a:r>
            <a:r>
              <a:rPr lang="tr-TR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Code</a:t>
            </a: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tr-TR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Özgür. Açık kaynak üzerine inşa edilmiştir. Her yerde çalışır.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Windows, macOS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ve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Linux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üzerinde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çalışan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tek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başına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bir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kaynak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kod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düzenleyicisi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87780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6F1FBAA2-8D4C-4F26-A122-5CCD7A5D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8969"/>
            <a:ext cx="2523194" cy="669000"/>
          </a:xfrm>
        </p:spPr>
        <p:txBody>
          <a:bodyPr/>
          <a:lstStyle/>
          <a:p>
            <a:r>
              <a:rPr lang="tr-TR" sz="2400" dirty="0"/>
              <a:t>Keyboard </a:t>
            </a:r>
            <a:r>
              <a:rPr lang="tr-TR" sz="2400" dirty="0" err="1"/>
              <a:t>Shortcuts</a:t>
            </a:r>
            <a:br>
              <a:rPr lang="tr-TR" sz="2400" dirty="0"/>
            </a:br>
            <a:r>
              <a:rPr lang="tr-TR" sz="2400" dirty="0"/>
              <a:t>[Klavye</a:t>
            </a:r>
            <a:br>
              <a:rPr lang="tr-TR" sz="2400" dirty="0"/>
            </a:br>
            <a:r>
              <a:rPr lang="tr-TR" sz="2400" dirty="0" err="1"/>
              <a:t>Kısayolları</a:t>
            </a:r>
            <a:r>
              <a:rPr lang="tr-TR" sz="2400" dirty="0"/>
              <a:t>]</a:t>
            </a:r>
            <a:endParaRPr lang="en-US" sz="2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C79D217-61AD-4C09-93F1-54FAB885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94" y="440916"/>
            <a:ext cx="6620806" cy="42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0" y="123194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r-TR" sz="2000" b="1" dirty="0">
                <a:solidFill>
                  <a:schemeClr val="dk2"/>
                </a:solidFill>
                <a:latin typeface="Overpass Mono"/>
              </a:rPr>
              <a:t>Object </a:t>
            </a:r>
            <a:r>
              <a:rPr lang="tr-TR" sz="2000" b="1" dirty="0" err="1">
                <a:solidFill>
                  <a:schemeClr val="dk2"/>
                </a:solidFill>
                <a:latin typeface="Overpass Mono"/>
              </a:rPr>
              <a:t>Oriented</a:t>
            </a: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 Programming (OOP)</a:t>
            </a:r>
            <a:br>
              <a:rPr lang="tr-TR" sz="2000" b="1" dirty="0">
                <a:solidFill>
                  <a:schemeClr val="dk2"/>
                </a:solidFill>
                <a:latin typeface="Overpass Mono"/>
              </a:rPr>
            </a:br>
            <a:r>
              <a:rPr lang="tr-TR" sz="2000" b="1" dirty="0">
                <a:solidFill>
                  <a:schemeClr val="dk2"/>
                </a:solidFill>
                <a:latin typeface="Overpass Mono"/>
              </a:rPr>
              <a:t>[Nesne Yönelimli Programlama (OOP)]</a:t>
            </a:r>
          </a:p>
        </p:txBody>
      </p:sp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2800962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Nesneler üzerine kurulu programlama tekniğidir.</a:t>
            </a:r>
          </a:p>
          <a:p>
            <a:pPr algn="ctr"/>
            <a:endParaRPr lang="tr-TR" sz="1600" b="1" dirty="0">
              <a:solidFill>
                <a:schemeClr val="dk1"/>
              </a:solidFill>
              <a:latin typeface="Overpass Mono"/>
            </a:endParaRP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•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Encapsulation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(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Kapsülleme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)</a:t>
            </a: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•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Inheritance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(Kalıtım)</a:t>
            </a: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•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Polymorphism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(Çok Biçimlilik)</a:t>
            </a:r>
          </a:p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•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Abstraction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(Soyutlama)</a:t>
            </a:r>
            <a:endParaRPr lang="tr-TR" sz="1200" b="1" dirty="0">
              <a:solidFill>
                <a:schemeClr val="dk1"/>
              </a:solidFill>
              <a:latin typeface="Overpass Mono"/>
            </a:endParaRPr>
          </a:p>
        </p:txBody>
      </p:sp>
    </p:spTree>
    <p:extLst>
      <p:ext uri="{BB962C8B-B14F-4D97-AF65-F5344CB8AC3E}">
        <p14:creationId xmlns:p14="http://schemas.microsoft.com/office/powerpoint/2010/main" val="3691569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1629889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600" b="1" dirty="0">
                <a:solidFill>
                  <a:schemeClr val="dk1"/>
                </a:solidFill>
                <a:latin typeface="Overpass Mono"/>
              </a:rPr>
              <a:t>Visual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Studio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tarafından sunulan kod önerme ve tamamlama özelliğidir.</a:t>
            </a:r>
            <a:endParaRPr lang="tr-TR" sz="1200" b="1" dirty="0">
              <a:solidFill>
                <a:schemeClr val="dk1"/>
              </a:solidFill>
              <a:latin typeface="Overpass Mono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2E8534C-B50E-4AB4-ABCC-B2C50B70C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1" t="38264" r="74292" b="32655"/>
          <a:stretch/>
        </p:blipFill>
        <p:spPr>
          <a:xfrm>
            <a:off x="2103808" y="2571750"/>
            <a:ext cx="4838253" cy="2092964"/>
          </a:xfrm>
          <a:prstGeom prst="rect">
            <a:avLst/>
          </a:prstGeom>
        </p:spPr>
      </p:pic>
      <p:sp>
        <p:nvSpPr>
          <p:cNvPr id="6" name="Google Shape;520;p40">
            <a:extLst>
              <a:ext uri="{FF2B5EF4-FFF2-40B4-BE49-F238E27FC236}">
                <a16:creationId xmlns:a16="http://schemas.microsoft.com/office/drawing/2014/main" id="{C70EF40A-4A61-4B04-9F98-AE9F8791AA39}"/>
              </a:ext>
            </a:extLst>
          </p:cNvPr>
          <p:cNvSpPr txBox="1">
            <a:spLocks/>
          </p:cNvSpPr>
          <p:nvPr/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/>
              <a:t>IntelliSense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0798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9;p31">
            <a:extLst>
              <a:ext uri="{FF2B5EF4-FFF2-40B4-BE49-F238E27FC236}">
                <a16:creationId xmlns:a16="http://schemas.microsoft.com/office/drawing/2014/main" id="{DCD323F2-7BA9-4EB4-9A5B-C7F1353901FD}"/>
              </a:ext>
            </a:extLst>
          </p:cNvPr>
          <p:cNvSpPr txBox="1">
            <a:spLocks/>
          </p:cNvSpPr>
          <p:nvPr/>
        </p:nvSpPr>
        <p:spPr>
          <a:xfrm flipH="1">
            <a:off x="2096932" y="1629889"/>
            <a:ext cx="494326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IntelliCode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önerileri, </a:t>
            </a:r>
            <a:r>
              <a:rPr lang="tr-TR" sz="1600" b="1" dirty="0" err="1">
                <a:solidFill>
                  <a:schemeClr val="dk1"/>
                </a:solidFill>
                <a:latin typeface="Overpass Mono"/>
              </a:rPr>
              <a:t>GitHub</a:t>
            </a:r>
            <a:r>
              <a:rPr lang="tr-TR" sz="1600" b="1" dirty="0">
                <a:solidFill>
                  <a:schemeClr val="dk1"/>
                </a:solidFill>
                <a:latin typeface="Overpass Mono"/>
              </a:rPr>
              <a:t> üzerindeki her biri 100’den fazla yıldıza sahip binlerce açık kaynak projeyi temel alır. </a:t>
            </a:r>
          </a:p>
        </p:txBody>
      </p:sp>
      <p:sp>
        <p:nvSpPr>
          <p:cNvPr id="6" name="Google Shape;520;p40">
            <a:extLst>
              <a:ext uri="{FF2B5EF4-FFF2-40B4-BE49-F238E27FC236}">
                <a16:creationId xmlns:a16="http://schemas.microsoft.com/office/drawing/2014/main" id="{C70EF40A-4A61-4B04-9F98-AE9F8791AA39}"/>
              </a:ext>
            </a:extLst>
          </p:cNvPr>
          <p:cNvSpPr txBox="1">
            <a:spLocks/>
          </p:cNvSpPr>
          <p:nvPr/>
        </p:nvSpPr>
        <p:spPr>
          <a:xfrm>
            <a:off x="127805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/>
              <a:t>IntelliCode</a:t>
            </a:r>
            <a:endParaRPr lang="tr-T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E736C1-A971-4B53-B709-AAD1DCDEF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97" y="2674952"/>
            <a:ext cx="4527606" cy="246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765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C#; modern, nesne yönelimli, güçlü, tip güvenlikli (</a:t>
            </a:r>
            <a:r>
              <a:rPr lang="tr-TR" dirty="0" err="1"/>
              <a:t>type-safe</a:t>
            </a:r>
            <a:r>
              <a:rPr lang="tr-TR" dirty="0"/>
              <a:t>) ve Microsoft .Net platformu için sıfırdan geliştirilmiş tek programlama dilidir.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 dil ailesi köküne ve C, C++, Java ve </a:t>
            </a:r>
            <a:r>
              <a:rPr lang="tr-TR" dirty="0" err="1"/>
              <a:t>JavaScript</a:t>
            </a:r>
            <a:r>
              <a:rPr lang="tr-TR" dirty="0"/>
              <a:t> diline aşina olanların C# diline hızlı uyum göstermesi beklenir.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What</a:t>
            </a:r>
            <a:r>
              <a:rPr lang="tr-TR" dirty="0"/>
              <a:t> is C#? [C# nedir?]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1922DDF-63EA-4871-BF01-B4D0799B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498" y="1609725"/>
            <a:ext cx="25431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851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Why</a:t>
            </a:r>
            <a:r>
              <a:rPr lang="tr-TR" dirty="0"/>
              <a:t> C#?</a:t>
            </a:r>
            <a:br>
              <a:rPr lang="tr-TR" dirty="0"/>
            </a:br>
            <a:r>
              <a:rPr lang="tr-TR" dirty="0"/>
              <a:t>[Neden C#?]</a:t>
            </a:r>
            <a:endParaRPr dirty="0"/>
          </a:p>
        </p:txBody>
      </p:sp>
      <p:sp>
        <p:nvSpPr>
          <p:cNvPr id="920" name="Google Shape;920;p53"/>
          <p:cNvSpPr txBox="1"/>
          <p:nvPr/>
        </p:nvSpPr>
        <p:spPr>
          <a:xfrm>
            <a:off x="754542" y="1134000"/>
            <a:ext cx="771569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Öğrenilmesi kolay bir dil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Nesne yönelimli programlamaya tam destek</a:t>
            </a:r>
            <a:endParaRPr sz="16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Yüksek verimli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Güç ve kolaylık arasında dengeli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XML desteği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Yönetilmeyen kod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Olay ve form mantığını desteklemesi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Modern bir dil olması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7F43A79-AAE9-4ABB-9B79-C8BDF2A0C3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631"/>
          <a:stretch/>
        </p:blipFill>
        <p:spPr>
          <a:xfrm>
            <a:off x="184485" y="3205335"/>
            <a:ext cx="9144000" cy="1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8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Book</a:t>
            </a:r>
            <a:r>
              <a:rPr lang="tr-TR" dirty="0"/>
              <a:t> </a:t>
            </a:r>
            <a:r>
              <a:rPr lang="tr-TR" dirty="0" err="1"/>
              <a:t>Suggestions</a:t>
            </a:r>
            <a:br>
              <a:rPr lang="tr-TR" dirty="0"/>
            </a:br>
            <a:r>
              <a:rPr lang="tr-TR" dirty="0"/>
              <a:t>[Kitap Önerileri]</a:t>
            </a:r>
            <a:endParaRPr dirty="0"/>
          </a:p>
        </p:txBody>
      </p:sp>
      <p:sp>
        <p:nvSpPr>
          <p:cNvPr id="388" name="Google Shape;388;p34"/>
          <p:cNvSpPr/>
          <p:nvPr/>
        </p:nvSpPr>
        <p:spPr>
          <a:xfrm flipH="1">
            <a:off x="1175563" y="3899960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6167969" y="187558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 </a:t>
            </a:r>
            <a:r>
              <a:rPr lang="en-US" dirty="0" err="1"/>
              <a:t>Yönüyle</a:t>
            </a:r>
            <a:r>
              <a:rPr lang="en-US" dirty="0"/>
              <a:t> C#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390158" y="398753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C#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Görsel</a:t>
            </a:r>
            <a:r>
              <a:rPr lang="en-US" dirty="0"/>
              <a:t> </a:t>
            </a:r>
            <a:r>
              <a:rPr lang="en-US" dirty="0" err="1"/>
              <a:t>Programlama</a:t>
            </a:r>
            <a:endParaRPr lang="en-US" dirty="0"/>
          </a:p>
        </p:txBody>
      </p:sp>
      <p:sp>
        <p:nvSpPr>
          <p:cNvPr id="407" name="Google Shape;407;p34"/>
          <p:cNvSpPr/>
          <p:nvPr/>
        </p:nvSpPr>
        <p:spPr>
          <a:xfrm flipH="1">
            <a:off x="716473" y="3603135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502245" y="3899960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865293" y="4197685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378481" y="1885962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Yeni </a:t>
            </a:r>
            <a:r>
              <a:rPr lang="en-US" dirty="0" err="1"/>
              <a:t>Başlayanlar</a:t>
            </a:r>
            <a:r>
              <a:rPr lang="en-US" dirty="0"/>
              <a:t> </a:t>
            </a:r>
            <a:r>
              <a:rPr lang="en-US" dirty="0" err="1"/>
              <a:t>İçin</a:t>
            </a:r>
            <a:r>
              <a:rPr lang="en-US" dirty="0"/>
              <a:t> C#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Tabanlı</a:t>
            </a:r>
            <a:r>
              <a:rPr lang="en-US" dirty="0"/>
              <a:t> </a:t>
            </a:r>
            <a:r>
              <a:rPr lang="en-US" dirty="0" err="1"/>
              <a:t>Programlama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p34"/>
          <p:cNvSpPr/>
          <p:nvPr/>
        </p:nvSpPr>
        <p:spPr>
          <a:xfrm>
            <a:off x="1477534" y="3759414"/>
            <a:ext cx="461206" cy="460842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4"/>
          <p:cNvSpPr/>
          <p:nvPr/>
        </p:nvSpPr>
        <p:spPr>
          <a:xfrm>
            <a:off x="1518292" y="1986386"/>
            <a:ext cx="403817" cy="460478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C4F0F17-D16F-4740-91FB-04BADE5E7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298" y="1541935"/>
            <a:ext cx="1088996" cy="158745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AFFD7C5-BBDC-460A-90A7-15A344F8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17" y="3477086"/>
            <a:ext cx="1074441" cy="1569211"/>
          </a:xfrm>
          <a:prstGeom prst="rect">
            <a:avLst/>
          </a:prstGeom>
        </p:spPr>
      </p:pic>
      <p:sp>
        <p:nvSpPr>
          <p:cNvPr id="60" name="Google Shape;389;p34">
            <a:extLst>
              <a:ext uri="{FF2B5EF4-FFF2-40B4-BE49-F238E27FC236}">
                <a16:creationId xmlns:a16="http://schemas.microsoft.com/office/drawing/2014/main" id="{D3ED80E3-DD98-4114-95AF-4758585D8906}"/>
              </a:ext>
            </a:extLst>
          </p:cNvPr>
          <p:cNvSpPr/>
          <p:nvPr/>
        </p:nvSpPr>
        <p:spPr>
          <a:xfrm flipH="1">
            <a:off x="5648385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92;p34">
            <a:extLst>
              <a:ext uri="{FF2B5EF4-FFF2-40B4-BE49-F238E27FC236}">
                <a16:creationId xmlns:a16="http://schemas.microsoft.com/office/drawing/2014/main" id="{0AFC8BDF-211E-461E-8A0D-CB5D6EF3A339}"/>
              </a:ext>
            </a:extLst>
          </p:cNvPr>
          <p:cNvSpPr/>
          <p:nvPr/>
        </p:nvSpPr>
        <p:spPr>
          <a:xfrm flipH="1">
            <a:off x="5203332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10;p34">
            <a:extLst>
              <a:ext uri="{FF2B5EF4-FFF2-40B4-BE49-F238E27FC236}">
                <a16:creationId xmlns:a16="http://schemas.microsoft.com/office/drawing/2014/main" id="{D128524B-1B87-440C-B13D-D1217CBBF482}"/>
              </a:ext>
            </a:extLst>
          </p:cNvPr>
          <p:cNvSpPr/>
          <p:nvPr/>
        </p:nvSpPr>
        <p:spPr>
          <a:xfrm flipH="1">
            <a:off x="5080631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11;p34">
            <a:extLst>
              <a:ext uri="{FF2B5EF4-FFF2-40B4-BE49-F238E27FC236}">
                <a16:creationId xmlns:a16="http://schemas.microsoft.com/office/drawing/2014/main" id="{BFACDA7E-CC47-4BDF-9CD3-018AB3C11057}"/>
              </a:ext>
            </a:extLst>
          </p:cNvPr>
          <p:cNvSpPr/>
          <p:nvPr/>
        </p:nvSpPr>
        <p:spPr>
          <a:xfrm flipH="1">
            <a:off x="5349475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Resim 63">
            <a:extLst>
              <a:ext uri="{FF2B5EF4-FFF2-40B4-BE49-F238E27FC236}">
                <a16:creationId xmlns:a16="http://schemas.microsoft.com/office/drawing/2014/main" id="{C3F6F5B1-51D0-49E0-A7D3-335D56211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909" y="1539729"/>
            <a:ext cx="1080250" cy="158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0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0" y="343200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Place of C# in .NET</a:t>
            </a:r>
            <a:br>
              <a:rPr lang="tr-TR" sz="2800" dirty="0"/>
            </a:br>
            <a:r>
              <a:rPr lang="tr-TR" sz="2800" dirty="0"/>
              <a:t>[C#'</a:t>
            </a:r>
            <a:r>
              <a:rPr lang="tr-TR" sz="2800" dirty="0" err="1"/>
              <a:t>ın</a:t>
            </a:r>
            <a:r>
              <a:rPr lang="tr-TR" sz="2800" dirty="0"/>
              <a:t> .</a:t>
            </a:r>
            <a:r>
              <a:rPr lang="tr-TR" sz="2800" dirty="0" err="1"/>
              <a:t>NET'teki</a:t>
            </a:r>
            <a:r>
              <a:rPr lang="tr-TR" sz="2800" dirty="0"/>
              <a:t> Yeri]</a:t>
            </a:r>
            <a:endParaRPr sz="2800" dirty="0"/>
          </a:p>
        </p:txBody>
      </p:sp>
      <p:sp>
        <p:nvSpPr>
          <p:cNvPr id="920" name="Google Shape;920;p53"/>
          <p:cNvSpPr txBox="1"/>
          <p:nvPr/>
        </p:nvSpPr>
        <p:spPr>
          <a:xfrm>
            <a:off x="754542" y="1134000"/>
            <a:ext cx="771569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Konsol uygulaması geliştirme aracı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Windows için program yazma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ASP.NET için en uygun dil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Web servisleri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Mobil uygulama geliştirme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C# ile DLL (</a:t>
            </a: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Dynamic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Link Library) yazma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565975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0" y="343200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are Software Errors?</a:t>
            </a:r>
            <a:br>
              <a:rPr lang="tr-TR" sz="2800" dirty="0"/>
            </a:br>
            <a:r>
              <a:rPr lang="tr-TR" sz="2800" dirty="0"/>
              <a:t>[Yazılım Hataları Nelerdir?]</a:t>
            </a:r>
            <a:endParaRPr sz="2800" dirty="0"/>
          </a:p>
        </p:txBody>
      </p:sp>
      <p:sp>
        <p:nvSpPr>
          <p:cNvPr id="920" name="Google Shape;920;p53"/>
          <p:cNvSpPr txBox="1"/>
          <p:nvPr/>
        </p:nvSpPr>
        <p:spPr>
          <a:xfrm>
            <a:off x="754542" y="1134000"/>
            <a:ext cx="771569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Derleyici Hatası (Compiler </a:t>
            </a: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Errors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Mantıksal Hatalar (</a:t>
            </a: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Logical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Errors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Çalışma Zamanı Hataları (Run Time </a:t>
            </a:r>
            <a:r>
              <a:rPr lang="tr-TR" sz="1600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Errors</a:t>
            </a: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1556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0" y="343200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New Project</a:t>
            </a:r>
            <a:br>
              <a:rPr lang="tr-TR" sz="2800" dirty="0"/>
            </a:br>
            <a:r>
              <a:rPr lang="tr-TR" sz="2800" dirty="0"/>
              <a:t>[Yeni Proje]</a:t>
            </a:r>
            <a:endParaRPr sz="28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4437DE6-6A46-47E5-9E6E-008713E0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169"/>
            <a:ext cx="4509377" cy="298690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4212920-EB3C-4DF2-AFF2-12457AED3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23" y="1707169"/>
            <a:ext cx="4509377" cy="29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0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0" y="343200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New Project</a:t>
            </a:r>
            <a:br>
              <a:rPr lang="tr-TR" sz="2800" dirty="0"/>
            </a:br>
            <a:r>
              <a:rPr lang="tr-TR" sz="2800" dirty="0"/>
              <a:t>[Yeni Proje]</a:t>
            </a:r>
            <a:endParaRPr sz="28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B258E7B-6A3A-47DD-A21C-057CBD70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170"/>
            <a:ext cx="4509377" cy="299730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7B5143E-35FE-4E04-A040-B5AED177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25" y="1707170"/>
            <a:ext cx="4509375" cy="300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0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0" y="343200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New Project</a:t>
            </a:r>
            <a:br>
              <a:rPr lang="tr-TR" sz="2800" dirty="0"/>
            </a:br>
            <a:r>
              <a:rPr lang="tr-TR" sz="2800" dirty="0"/>
              <a:t>[Yeni Proje]</a:t>
            </a:r>
            <a:endParaRPr sz="28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BC668F6-E7AF-4E30-88F6-B119965B3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61" y="1298206"/>
            <a:ext cx="7105834" cy="384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91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0" y="343200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Visual </a:t>
            </a:r>
            <a:r>
              <a:rPr lang="tr-TR" sz="2800" dirty="0" err="1"/>
              <a:t>Studio</a:t>
            </a:r>
            <a:endParaRPr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1D3F812-EE9A-4474-89EF-BE5D9DA37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3"/>
          <a:stretch/>
        </p:blipFill>
        <p:spPr>
          <a:xfrm>
            <a:off x="631657" y="858253"/>
            <a:ext cx="7880685" cy="42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75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2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</p:spPr>
        <p:txBody>
          <a:bodyPr spcFirstLastPara="1" wrap="square" lIns="91425" tIns="0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tr-TR"/>
              <a:t>Sorularınız için:</a:t>
            </a: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tr-TR"/>
              <a:t>kademir07@gmail.com</a:t>
            </a: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TEŞEKKÜRLER!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Book</a:t>
            </a:r>
            <a:r>
              <a:rPr lang="tr-TR" dirty="0"/>
              <a:t> </a:t>
            </a:r>
            <a:r>
              <a:rPr lang="tr-TR" dirty="0" err="1"/>
              <a:t>Suggestions</a:t>
            </a:r>
            <a:br>
              <a:rPr lang="tr-TR" dirty="0"/>
            </a:br>
            <a:r>
              <a:rPr lang="tr-TR" dirty="0"/>
              <a:t>[Kitap Önerileri]</a:t>
            </a:r>
            <a:endParaRPr dirty="0"/>
          </a:p>
        </p:txBody>
      </p:sp>
      <p:sp>
        <p:nvSpPr>
          <p:cNvPr id="388" name="Google Shape;388;p34"/>
          <p:cNvSpPr/>
          <p:nvPr/>
        </p:nvSpPr>
        <p:spPr>
          <a:xfrm flipH="1">
            <a:off x="1187678" y="3746558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7085061" y="1885209"/>
            <a:ext cx="1706635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 C# 9 with .NET 5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441302" y="3834133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C# </a:t>
            </a:r>
            <a:r>
              <a:rPr lang="tr-TR" dirty="0"/>
              <a:t>Programming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Absolute</a:t>
            </a:r>
            <a:r>
              <a:rPr lang="tr-TR" dirty="0"/>
              <a:t> </a:t>
            </a:r>
            <a:r>
              <a:rPr lang="tr-TR" dirty="0" err="1"/>
              <a:t>Beginners</a:t>
            </a:r>
            <a:endParaRPr lang="en-US" dirty="0"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33552" y="3449733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728588" y="3449733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514360" y="3746558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877408" y="4044283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440356" y="1885962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C# 10 </a:t>
            </a:r>
            <a:r>
              <a:rPr lang="tr-TR" dirty="0" err="1"/>
              <a:t>with</a:t>
            </a:r>
            <a:r>
              <a:rPr lang="tr-TR" dirty="0"/>
              <a:t> .NET 6</a:t>
            </a:r>
            <a:endParaRPr dirty="0"/>
          </a:p>
        </p:txBody>
      </p:sp>
      <p:sp>
        <p:nvSpPr>
          <p:cNvPr id="415" name="Google Shape;415;p34"/>
          <p:cNvSpPr/>
          <p:nvPr/>
        </p:nvSpPr>
        <p:spPr>
          <a:xfrm>
            <a:off x="1489649" y="3606012"/>
            <a:ext cx="461206" cy="460842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4"/>
          <p:cNvSpPr/>
          <p:nvPr/>
        </p:nvSpPr>
        <p:spPr>
          <a:xfrm>
            <a:off x="1518292" y="1986386"/>
            <a:ext cx="403817" cy="460478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89;p34">
            <a:extLst>
              <a:ext uri="{FF2B5EF4-FFF2-40B4-BE49-F238E27FC236}">
                <a16:creationId xmlns:a16="http://schemas.microsoft.com/office/drawing/2014/main" id="{D3ED80E3-DD98-4114-95AF-4758585D8906}"/>
              </a:ext>
            </a:extLst>
          </p:cNvPr>
          <p:cNvSpPr/>
          <p:nvPr/>
        </p:nvSpPr>
        <p:spPr>
          <a:xfrm flipH="1">
            <a:off x="5648385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92;p34">
            <a:extLst>
              <a:ext uri="{FF2B5EF4-FFF2-40B4-BE49-F238E27FC236}">
                <a16:creationId xmlns:a16="http://schemas.microsoft.com/office/drawing/2014/main" id="{0AFC8BDF-211E-461E-8A0D-CB5D6EF3A339}"/>
              </a:ext>
            </a:extLst>
          </p:cNvPr>
          <p:cNvSpPr/>
          <p:nvPr/>
        </p:nvSpPr>
        <p:spPr>
          <a:xfrm flipH="1">
            <a:off x="5203332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10;p34">
            <a:extLst>
              <a:ext uri="{FF2B5EF4-FFF2-40B4-BE49-F238E27FC236}">
                <a16:creationId xmlns:a16="http://schemas.microsoft.com/office/drawing/2014/main" id="{D128524B-1B87-440C-B13D-D1217CBBF482}"/>
              </a:ext>
            </a:extLst>
          </p:cNvPr>
          <p:cNvSpPr/>
          <p:nvPr/>
        </p:nvSpPr>
        <p:spPr>
          <a:xfrm flipH="1">
            <a:off x="5080631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11;p34">
            <a:extLst>
              <a:ext uri="{FF2B5EF4-FFF2-40B4-BE49-F238E27FC236}">
                <a16:creationId xmlns:a16="http://schemas.microsoft.com/office/drawing/2014/main" id="{BFACDA7E-CC47-4BDF-9CD3-018AB3C11057}"/>
              </a:ext>
            </a:extLst>
          </p:cNvPr>
          <p:cNvSpPr/>
          <p:nvPr/>
        </p:nvSpPr>
        <p:spPr>
          <a:xfrm flipH="1">
            <a:off x="5349475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2A8FC44-0D47-4E5D-8144-FCD1D20CB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464"/>
          <a:stretch/>
        </p:blipFill>
        <p:spPr>
          <a:xfrm>
            <a:off x="5972724" y="1524414"/>
            <a:ext cx="1112337" cy="158966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61624F9-2ACF-4766-AFEF-37008AF61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92" y="1522648"/>
            <a:ext cx="1112764" cy="137082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B21EE30-AB00-4E5D-B665-E47FFF79D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603" y="3323685"/>
            <a:ext cx="1112764" cy="1589664"/>
          </a:xfrm>
          <a:prstGeom prst="rect">
            <a:avLst/>
          </a:prstGeom>
        </p:spPr>
      </p:pic>
      <p:sp>
        <p:nvSpPr>
          <p:cNvPr id="37" name="Google Shape;388;p34">
            <a:extLst>
              <a:ext uri="{FF2B5EF4-FFF2-40B4-BE49-F238E27FC236}">
                <a16:creationId xmlns:a16="http://schemas.microsoft.com/office/drawing/2014/main" id="{313A39A5-0C7A-468B-A2B6-D9C1FE1472C1}"/>
              </a:ext>
            </a:extLst>
          </p:cNvPr>
          <p:cNvSpPr/>
          <p:nvPr/>
        </p:nvSpPr>
        <p:spPr>
          <a:xfrm flipH="1">
            <a:off x="5754001" y="3746558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98;p34">
            <a:extLst>
              <a:ext uri="{FF2B5EF4-FFF2-40B4-BE49-F238E27FC236}">
                <a16:creationId xmlns:a16="http://schemas.microsoft.com/office/drawing/2014/main" id="{69FDE47F-A249-45ED-A6B2-AF06AD1F66A2}"/>
              </a:ext>
            </a:extLst>
          </p:cNvPr>
          <p:cNvSpPr txBox="1">
            <a:spLocks/>
          </p:cNvSpPr>
          <p:nvPr/>
        </p:nvSpPr>
        <p:spPr>
          <a:xfrm flipH="1">
            <a:off x="7128580" y="3834133"/>
            <a:ext cx="2163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tr-TR" dirty="0"/>
              <a:t>Simple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Efficient</a:t>
            </a:r>
            <a:r>
              <a:rPr lang="tr-TR" dirty="0"/>
              <a:t> Programming </a:t>
            </a:r>
            <a:r>
              <a:rPr lang="tr-TR" dirty="0" err="1"/>
              <a:t>with</a:t>
            </a:r>
            <a:r>
              <a:rPr lang="tr-TR" dirty="0"/>
              <a:t> C#</a:t>
            </a:r>
            <a:endParaRPr lang="en-US" dirty="0"/>
          </a:p>
        </p:txBody>
      </p:sp>
      <p:sp>
        <p:nvSpPr>
          <p:cNvPr id="39" name="Google Shape;407;p34">
            <a:extLst>
              <a:ext uri="{FF2B5EF4-FFF2-40B4-BE49-F238E27FC236}">
                <a16:creationId xmlns:a16="http://schemas.microsoft.com/office/drawing/2014/main" id="{F5312EDF-4A50-4C54-91A7-B97E92C4900E}"/>
              </a:ext>
            </a:extLst>
          </p:cNvPr>
          <p:cNvSpPr/>
          <p:nvPr/>
        </p:nvSpPr>
        <p:spPr>
          <a:xfrm flipH="1">
            <a:off x="5294911" y="3449733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8;p34">
            <a:extLst>
              <a:ext uri="{FF2B5EF4-FFF2-40B4-BE49-F238E27FC236}">
                <a16:creationId xmlns:a16="http://schemas.microsoft.com/office/drawing/2014/main" id="{FEF78803-B32E-48DB-89CB-1B26CC40F75B}"/>
              </a:ext>
            </a:extLst>
          </p:cNvPr>
          <p:cNvSpPr/>
          <p:nvPr/>
        </p:nvSpPr>
        <p:spPr>
          <a:xfrm flipH="1">
            <a:off x="5080683" y="3746558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09;p34">
            <a:extLst>
              <a:ext uri="{FF2B5EF4-FFF2-40B4-BE49-F238E27FC236}">
                <a16:creationId xmlns:a16="http://schemas.microsoft.com/office/drawing/2014/main" id="{69FF52A2-739C-4BE5-B937-01529652E725}"/>
              </a:ext>
            </a:extLst>
          </p:cNvPr>
          <p:cNvSpPr/>
          <p:nvPr/>
        </p:nvSpPr>
        <p:spPr>
          <a:xfrm flipH="1">
            <a:off x="5443731" y="4044283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4DD1D21C-FA22-41D0-87F6-530CEEE90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724" y="3321479"/>
            <a:ext cx="1112764" cy="159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C# </a:t>
            </a:r>
            <a:r>
              <a:rPr lang="tr-TR" dirty="0" err="1"/>
              <a:t>Documentation</a:t>
            </a:r>
            <a:br>
              <a:rPr lang="tr-TR" dirty="0"/>
            </a:br>
            <a:r>
              <a:rPr lang="tr-TR" sz="1600" dirty="0"/>
              <a:t>https://docs.microsoft.com/en-gb/dotnet/csharp/</a:t>
            </a:r>
            <a:endParaRPr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AACF51B-77B6-4D1B-88B8-311663B72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5" y="1187116"/>
            <a:ext cx="8894849" cy="39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8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0" y="343200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.NET Developer </a:t>
            </a:r>
            <a:r>
              <a:rPr lang="tr-TR" dirty="0" err="1"/>
              <a:t>Community</a:t>
            </a:r>
            <a:br>
              <a:rPr lang="tr-TR" dirty="0"/>
            </a:br>
            <a:r>
              <a:rPr lang="tr-TR" sz="1600" dirty="0"/>
              <a:t>https://dotnet.microsoft.com/en-us/platform/community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DBA2102-88B5-469E-A42D-E027BF8C8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01" y="1219200"/>
            <a:ext cx="593059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8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.NET, </a:t>
            </a:r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türde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oluşturmak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ücretsiz</a:t>
            </a:r>
            <a:r>
              <a:rPr lang="en-US" dirty="0"/>
              <a:t>, </a:t>
            </a:r>
            <a:r>
              <a:rPr lang="en-US" dirty="0" err="1"/>
              <a:t>platformlar</a:t>
            </a:r>
            <a:r>
              <a:rPr lang="en-US" dirty="0"/>
              <a:t> </a:t>
            </a:r>
            <a:r>
              <a:rPr lang="en-US" dirty="0" err="1"/>
              <a:t>arası</a:t>
            </a:r>
            <a:r>
              <a:rPr lang="en-US" dirty="0"/>
              <a:t>,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geliştirici</a:t>
            </a:r>
            <a:r>
              <a:rPr lang="en-US" dirty="0"/>
              <a:t> </a:t>
            </a:r>
            <a:r>
              <a:rPr lang="en-US" dirty="0" err="1"/>
              <a:t>platformudur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.NET </a:t>
            </a:r>
            <a:r>
              <a:rPr lang="en-US" dirty="0" err="1"/>
              <a:t>ile</a:t>
            </a:r>
            <a:r>
              <a:rPr lang="en-US" dirty="0"/>
              <a:t> web, </a:t>
            </a:r>
            <a:r>
              <a:rPr lang="en-US" dirty="0" err="1"/>
              <a:t>mobil</a:t>
            </a:r>
            <a:r>
              <a:rPr lang="en-US" dirty="0"/>
              <a:t>, </a:t>
            </a:r>
            <a:r>
              <a:rPr lang="en-US" dirty="0" err="1"/>
              <a:t>masaüstü</a:t>
            </a:r>
            <a:r>
              <a:rPr lang="en-US" dirty="0"/>
              <a:t>, </a:t>
            </a:r>
            <a:r>
              <a:rPr lang="en-US" dirty="0" err="1"/>
              <a:t>oyunlar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IoT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derlemeler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, </a:t>
            </a:r>
            <a:r>
              <a:rPr lang="en-US" dirty="0" err="1"/>
              <a:t>düzenleyici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kitaplık</a:t>
            </a:r>
            <a:r>
              <a:rPr lang="en-US" dirty="0"/>
              <a:t> </a:t>
            </a:r>
            <a:r>
              <a:rPr lang="en-US" dirty="0" err="1"/>
              <a:t>kullanabilirsiniz</a:t>
            </a:r>
            <a:r>
              <a:rPr lang="en-US" dirty="0"/>
              <a:t>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Introduction</a:t>
            </a:r>
            <a:r>
              <a:rPr lang="tr-TR" dirty="0"/>
              <a:t> [Giriş]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Microsoft releases .NET 5.0 with improved ARM64 performance and a lot more  - Neowin">
            <a:extLst>
              <a:ext uri="{FF2B5EF4-FFF2-40B4-BE49-F238E27FC236}">
                <a16:creationId xmlns:a16="http://schemas.microsoft.com/office/drawing/2014/main" id="{1EC9F10B-5F0F-4D19-A35E-616FBB4EF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25" y="1837325"/>
            <a:ext cx="4583571" cy="25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92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0" y="343200"/>
            <a:ext cx="9144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Key Benefits of the .NET Platform</a:t>
            </a:r>
            <a:br>
              <a:rPr lang="tr-TR" sz="2800" dirty="0"/>
            </a:br>
            <a:r>
              <a:rPr lang="tr-TR" sz="2800" dirty="0"/>
              <a:t>[.NET Platformunun Temel Avantajları]</a:t>
            </a:r>
            <a:endParaRPr sz="2800" dirty="0"/>
          </a:p>
        </p:txBody>
      </p:sp>
      <p:sp>
        <p:nvSpPr>
          <p:cNvPr id="920" name="Google Shape;920;p53"/>
          <p:cNvSpPr txBox="1"/>
          <p:nvPr/>
        </p:nvSpPr>
        <p:spPr>
          <a:xfrm>
            <a:off x="754542" y="1134000"/>
            <a:ext cx="771569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Mevcut kodla birlikte çalışabilirlik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Çok sayıda programlama dili desteği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Tüm .NET dilleri tarafından paylaşılan ortak bir çalışma zamanı motoru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Dil entegrasyonu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Kapsamlı bir temel sınıf kitaplığı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Basitleştirilmiş bir dağıtım modeli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tr-TR" sz="1600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Kapsamlı komut satırı desteği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705016807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3684</Words>
  <Application>Microsoft Office PowerPoint</Application>
  <PresentationFormat>Ekran Gösterisi (16:9)</PresentationFormat>
  <Paragraphs>340</Paragraphs>
  <Slides>46</Slides>
  <Notes>46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55" baseType="lpstr">
      <vt:lpstr>Segoe UI</vt:lpstr>
      <vt:lpstr>Nunito Light</vt:lpstr>
      <vt:lpstr>Book Antiqua</vt:lpstr>
      <vt:lpstr>PT Sans</vt:lpstr>
      <vt:lpstr>Anaheim</vt:lpstr>
      <vt:lpstr>Raleway SemiBold</vt:lpstr>
      <vt:lpstr>Arial</vt:lpstr>
      <vt:lpstr>Overpass Mono</vt:lpstr>
      <vt:lpstr>Programming Lesson by Slidesgo</vt:lpstr>
      <vt:lpstr>Görsel Arayüz Tasarımı ve Programlama</vt:lpstr>
      <vt:lpstr>.NET ve C#</vt:lpstr>
      <vt:lpstr>2021 Top Programming Languages(IEEE) [2021 Programlama Dilleri Sıralaması (IEEE)]</vt:lpstr>
      <vt:lpstr>Book Suggestions [Kitap Önerileri]</vt:lpstr>
      <vt:lpstr>Book Suggestions [Kitap Önerileri]</vt:lpstr>
      <vt:lpstr>C# Documentation https://docs.microsoft.com/en-gb/dotnet/csharp/</vt:lpstr>
      <vt:lpstr>.NET Developer Community https://dotnet.microsoft.com/en-us/platform/community</vt:lpstr>
      <vt:lpstr>Introduction [Giriş]</vt:lpstr>
      <vt:lpstr>Key Benefits of the .NET Platform [.NET Platformunun Temel Avantajları]</vt:lpstr>
      <vt:lpstr>.NET support [.NET desteği]</vt:lpstr>
      <vt:lpstr>.NET support [.NET desteği]</vt:lpstr>
      <vt:lpstr>Application Models [Uygulama Modelleri]</vt:lpstr>
      <vt:lpstr>What is .NET Framework? [.NET Çerçevesi nedir?]</vt:lpstr>
      <vt:lpstr>.NET and .NET Framework</vt:lpstr>
      <vt:lpstr>Xamarin/Mono and .NET Standard</vt:lpstr>
      <vt:lpstr>Architecture of .NET Framework [.NET Çerçeve Mimarisi]</vt:lpstr>
      <vt:lpstr>Common Language Runtime (CLR) and Class Library [Ortak Dil Çalışma Platformu (CLR) ve Sınıf Kitaplığı]</vt:lpstr>
      <vt:lpstr>Common Intermediate Language (CIL) and Just-In-Time Compiler (JIT) [Ortak Ara Dil (CIL) ve Tam Zamanında Derleyici (JIT)]</vt:lpstr>
      <vt:lpstr>Common Type System (CTS) [Ortak Tip Sistemi (CTS)]</vt:lpstr>
      <vt:lpstr>Common Language Specification (CLS) [Ortak Dil Spesifikasyonu (CLS)]</vt:lpstr>
      <vt:lpstr>Assembly</vt:lpstr>
      <vt:lpstr>Assembly Files [Assembly Dosyaları]</vt:lpstr>
      <vt:lpstr>Application Domain</vt:lpstr>
      <vt:lpstr>Deploying Cross-Platform [Çapraz Platforma Dağıtma]</vt:lpstr>
      <vt:lpstr>.NET Class Library [.NET Sınıf Kütüphanesi]</vt:lpstr>
      <vt:lpstr>Namespaces [İsim Alanları]</vt:lpstr>
      <vt:lpstr>using System.Windows.Forms;</vt:lpstr>
      <vt:lpstr>Property [Özellik]</vt:lpstr>
      <vt:lpstr>Method [Metot]</vt:lpstr>
      <vt:lpstr>Olay [Event]</vt:lpstr>
      <vt:lpstr>Integrated Development Environment (IDE) Tümleşik Geliştirme Ortamı</vt:lpstr>
      <vt:lpstr>Setting Up Development Environment [Geliştirme Ortamının Kurulması]</vt:lpstr>
      <vt:lpstr>Visual Studio</vt:lpstr>
      <vt:lpstr>Keyboard Shortcuts [Klavye Kısayolları]</vt:lpstr>
      <vt:lpstr>Object Oriented Programming (OOP) [Nesne Yönelimli Programlama (OOP)]</vt:lpstr>
      <vt:lpstr>PowerPoint Sunusu</vt:lpstr>
      <vt:lpstr>PowerPoint Sunusu</vt:lpstr>
      <vt:lpstr>What is C#? [C# nedir?]</vt:lpstr>
      <vt:lpstr>Why C#? [Neden C#?]</vt:lpstr>
      <vt:lpstr>The Place of C# in .NET [C#'ın .NET'teki Yeri]</vt:lpstr>
      <vt:lpstr>What are Software Errors? [Yazılım Hataları Nelerdir?]</vt:lpstr>
      <vt:lpstr>New Project [Yeni Proje]</vt:lpstr>
      <vt:lpstr>New Project [Yeni Proje]</vt:lpstr>
      <vt:lpstr>New Project [Yeni Proje]</vt:lpstr>
      <vt:lpstr>Visual Studio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Görsel Arayüz Tasarımı ve Programlama</dc:title>
  <cp:lastModifiedBy>Kadir Demir</cp:lastModifiedBy>
  <cp:revision>53</cp:revision>
  <dcterms:modified xsi:type="dcterms:W3CDTF">2022-03-16T12:15:16Z</dcterms:modified>
</cp:coreProperties>
</file>